
<file path=[Content_Types].xml><?xml version="1.0" encoding="utf-8"?>
<Types xmlns="http://schemas.openxmlformats.org/package/2006/content-types">
  <Default ContentType="application/x-fontdata" Extension="fntdata"/>
  <Default ContentType="image/gif" Extension="gif"/>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4"/>
    <p:sldId id="257" r:id="rId35"/>
    <p:sldId id="258" r:id="rId36"/>
    <p:sldId id="259" r:id="rId37"/>
    <p:sldId id="260" r:id="rId38"/>
    <p:sldId id="261" r:id="rId39"/>
    <p:sldId id="262" r:id="rId40"/>
    <p:sldId id="263" r:id="rId41"/>
    <p:sldId id="264" r:id="rId42"/>
    <p:sldId id="265" r:id="rId43"/>
    <p:sldId id="266" r:id="rId44"/>
    <p:sldId id="267" r:id="rId45"/>
    <p:sldId id="268" r:id="rId46"/>
  </p:sldIdLst>
  <p:sldSz cx="18288000" cy="10287000"/>
  <p:notesSz cx="6858000" cy="9144000"/>
  <p:embeddedFontLst>
    <p:embeddedFont>
      <p:font typeface="Oswald" charset="1" panose="00000500000000000000"/>
      <p:regular r:id="rId6"/>
    </p:embeddedFont>
    <p:embeddedFont>
      <p:font typeface="Oswald Bold" charset="1" panose="00000800000000000000"/>
      <p:regular r:id="rId7"/>
    </p:embeddedFont>
    <p:embeddedFont>
      <p:font typeface="Arimo" charset="1" panose="020B0604020202020204"/>
      <p:regular r:id="rId8"/>
    </p:embeddedFont>
    <p:embeddedFont>
      <p:font typeface="Arimo Bold" charset="1" panose="020B0704020202020204"/>
      <p:regular r:id="rId9"/>
    </p:embeddedFont>
    <p:embeddedFont>
      <p:font typeface="Arimo Italics" charset="1" panose="020B0604020202090204"/>
      <p:regular r:id="rId10"/>
    </p:embeddedFont>
    <p:embeddedFont>
      <p:font typeface="Arimo Bold Italics" charset="1" panose="020B0704020202090204"/>
      <p:regular r:id="rId11"/>
    </p:embeddedFont>
    <p:embeddedFont>
      <p:font typeface="Montserrat Light" charset="1" panose="00000400000000000000"/>
      <p:regular r:id="rId12"/>
    </p:embeddedFont>
    <p:embeddedFont>
      <p:font typeface="Montserrat Light Bold" charset="1" panose="00000800000000000000"/>
      <p:regular r:id="rId13"/>
    </p:embeddedFont>
    <p:embeddedFont>
      <p:font typeface="Montserrat Light Italics" charset="1" panose="00000400000000000000"/>
      <p:regular r:id="rId14"/>
    </p:embeddedFont>
    <p:embeddedFont>
      <p:font typeface="Montserrat Light Bold Italics" charset="1" panose="00000800000000000000"/>
      <p:regular r:id="rId15"/>
    </p:embeddedFont>
    <p:embeddedFont>
      <p:font typeface="DM Sans" charset="1" panose="00000000000000000000"/>
      <p:regular r:id="rId16"/>
    </p:embeddedFont>
    <p:embeddedFont>
      <p:font typeface="DM Sans Bold" charset="1" panose="00000000000000000000"/>
      <p:regular r:id="rId17"/>
    </p:embeddedFont>
    <p:embeddedFont>
      <p:font typeface="DM Sans Italics" charset="1" panose="00000000000000000000"/>
      <p:regular r:id="rId18"/>
    </p:embeddedFont>
    <p:embeddedFont>
      <p:font typeface="DM Sans Bold Italics" charset="1" panose="00000000000000000000"/>
      <p:regular r:id="rId19"/>
    </p:embeddedFont>
    <p:embeddedFont>
      <p:font typeface="Open Sans Extra Bold" charset="1" panose="020B0906030804020204"/>
      <p:regular r:id="rId20"/>
    </p:embeddedFont>
    <p:embeddedFont>
      <p:font typeface="Open Sans Extra Bold Italics" charset="1" panose="020B0906030804020204"/>
      <p:regular r:id="rId21"/>
    </p:embeddedFont>
    <p:embeddedFont>
      <p:font typeface="Open Sauce" charset="1" panose="00000500000000000000"/>
      <p:regular r:id="rId22"/>
    </p:embeddedFont>
    <p:embeddedFont>
      <p:font typeface="Open Sauce Bold" charset="1" panose="00000800000000000000"/>
      <p:regular r:id="rId23"/>
    </p:embeddedFont>
    <p:embeddedFont>
      <p:font typeface="Open Sauce Italics" charset="1" panose="00000500000000000000"/>
      <p:regular r:id="rId24"/>
    </p:embeddedFont>
    <p:embeddedFont>
      <p:font typeface="Open Sauce Bold Italics" charset="1" panose="00000800000000000000"/>
      <p:regular r:id="rId25"/>
    </p:embeddedFont>
    <p:embeddedFont>
      <p:font typeface="Open Sauce Light" charset="1" panose="00000400000000000000"/>
      <p:regular r:id="rId26"/>
    </p:embeddedFont>
    <p:embeddedFont>
      <p:font typeface="Open Sauce Light Italics" charset="1" panose="00000400000000000000"/>
      <p:regular r:id="rId27"/>
    </p:embeddedFont>
    <p:embeddedFont>
      <p:font typeface="Open Sauce Medium" charset="1" panose="00000600000000000000"/>
      <p:regular r:id="rId28"/>
    </p:embeddedFont>
    <p:embeddedFont>
      <p:font typeface="Open Sauce Medium Italics" charset="1" panose="00000600000000000000"/>
      <p:regular r:id="rId29"/>
    </p:embeddedFont>
    <p:embeddedFont>
      <p:font typeface="Open Sauce Semi-Bold" charset="1" panose="00000700000000000000"/>
      <p:regular r:id="rId30"/>
    </p:embeddedFont>
    <p:embeddedFont>
      <p:font typeface="Open Sauce Semi-Bold Italics" charset="1" panose="00000700000000000000"/>
      <p:regular r:id="rId31"/>
    </p:embeddedFont>
    <p:embeddedFont>
      <p:font typeface="Open Sauce Heavy" charset="1" panose="00000A00000000000000"/>
      <p:regular r:id="rId32"/>
    </p:embeddedFont>
    <p:embeddedFont>
      <p:font typeface="Open Sauce Heavy Italics" charset="1" panose="00000A00000000000000"/>
      <p:regular r:id="rId3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slides/slide1.xml" Type="http://schemas.openxmlformats.org/officeDocument/2006/relationships/slide"/><Relationship Id="rId35" Target="slides/slide2.xml" Type="http://schemas.openxmlformats.org/officeDocument/2006/relationships/slide"/><Relationship Id="rId36" Target="slides/slide3.xml" Type="http://schemas.openxmlformats.org/officeDocument/2006/relationships/slide"/><Relationship Id="rId37" Target="slides/slide4.xml" Type="http://schemas.openxmlformats.org/officeDocument/2006/relationships/slide"/><Relationship Id="rId38" Target="slides/slide5.xml" Type="http://schemas.openxmlformats.org/officeDocument/2006/relationships/slide"/><Relationship Id="rId39" Target="slides/slide6.xml" Type="http://schemas.openxmlformats.org/officeDocument/2006/relationships/slide"/><Relationship Id="rId4" Target="theme/theme1.xml" Type="http://schemas.openxmlformats.org/officeDocument/2006/relationships/theme"/><Relationship Id="rId40" Target="slides/slide7.xml" Type="http://schemas.openxmlformats.org/officeDocument/2006/relationships/slide"/><Relationship Id="rId41" Target="slides/slide8.xml" Type="http://schemas.openxmlformats.org/officeDocument/2006/relationships/slide"/><Relationship Id="rId42" Target="slides/slide9.xml" Type="http://schemas.openxmlformats.org/officeDocument/2006/relationships/slide"/><Relationship Id="rId43" Target="slides/slide10.xml" Type="http://schemas.openxmlformats.org/officeDocument/2006/relationships/slide"/><Relationship Id="rId44" Target="slides/slide11.xml" Type="http://schemas.openxmlformats.org/officeDocument/2006/relationships/slide"/><Relationship Id="rId45" Target="slides/slide12.xml" Type="http://schemas.openxmlformats.org/officeDocument/2006/relationships/slide"/><Relationship Id="rId46" Target="slides/slide13.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2.png" Type="http://schemas.openxmlformats.org/officeDocument/2006/relationships/image"/><Relationship Id="rId4" Target="../media/image33.svg" Type="http://schemas.openxmlformats.org/officeDocument/2006/relationships/image"/><Relationship Id="rId5" Target="../media/image34.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9.png" Type="http://schemas.openxmlformats.org/officeDocument/2006/relationships/image"/><Relationship Id="rId11" Target="../media/image40.svg" Type="http://schemas.openxmlformats.org/officeDocument/2006/relationships/image"/><Relationship Id="rId2" Target="../media/image1.png" Type="http://schemas.openxmlformats.org/officeDocument/2006/relationships/image"/><Relationship Id="rId3" Target="../media/image32.png" Type="http://schemas.openxmlformats.org/officeDocument/2006/relationships/image"/><Relationship Id="rId4" Target="../media/image33.svg" Type="http://schemas.openxmlformats.org/officeDocument/2006/relationships/image"/><Relationship Id="rId5" Target="../media/image7.png" Type="http://schemas.openxmlformats.org/officeDocument/2006/relationships/image"/><Relationship Id="rId6" Target="../media/image35.png" Type="http://schemas.openxmlformats.org/officeDocument/2006/relationships/image"/><Relationship Id="rId7" Target="../media/image36.svg" Type="http://schemas.openxmlformats.org/officeDocument/2006/relationships/image"/><Relationship Id="rId8" Target="../media/image37.png" Type="http://schemas.openxmlformats.org/officeDocument/2006/relationships/image"/><Relationship Id="rId9" Target="../media/image38.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1.jpeg" Type="http://schemas.openxmlformats.org/officeDocument/2006/relationships/image"/><Relationship Id="rId6" Target="../media/image42.png" Type="http://schemas.openxmlformats.org/officeDocument/2006/relationships/image"/><Relationship Id="rId7" Target="../media/image43.png" Type="http://schemas.openxmlformats.org/officeDocument/2006/relationships/image"/><Relationship Id="rId8" Target="../media/image7.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4.png" Type="http://schemas.openxmlformats.org/officeDocument/2006/relationships/image"/><Relationship Id="rId6" Target="../media/image45.svg" Type="http://schemas.openxmlformats.org/officeDocument/2006/relationships/image"/><Relationship Id="rId7" Target="../media/image46.png" Type="http://schemas.openxmlformats.org/officeDocument/2006/relationships/image"/><Relationship Id="rId8" Target="../media/image47.svg" Type="http://schemas.openxmlformats.org/officeDocument/2006/relationships/image"/><Relationship Id="rId9" Target="../media/image48.gif"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svg" Type="http://schemas.openxmlformats.org/officeDocument/2006/relationships/image"/><Relationship Id="rId2" Target="../media/image1.png" Type="http://schemas.openxmlformats.org/officeDocument/2006/relationships/image"/><Relationship Id="rId3" Target="../media/image7.png" Type="http://schemas.openxmlformats.org/officeDocument/2006/relationships/image"/><Relationship Id="rId4" Target="../media/image8.jpeg" Type="http://schemas.openxmlformats.org/officeDocument/2006/relationships/image"/><Relationship Id="rId5" Target="../media/image9.png" Type="http://schemas.openxmlformats.org/officeDocument/2006/relationships/image"/><Relationship Id="rId6" Target="../media/image10.svg" Type="http://schemas.openxmlformats.org/officeDocument/2006/relationships/image"/><Relationship Id="rId7" Target="../media/image11.png" Type="http://schemas.openxmlformats.org/officeDocument/2006/relationships/image"/><Relationship Id="rId8" Target="../media/image12.svg" Type="http://schemas.openxmlformats.org/officeDocument/2006/relationships/image"/><Relationship Id="rId9" Target="../media/image2.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0.svg" Type="http://schemas.openxmlformats.org/officeDocument/2006/relationships/image"/><Relationship Id="rId11" Target="../media/image21.png" Type="http://schemas.openxmlformats.org/officeDocument/2006/relationships/image"/><Relationship Id="rId12" Target="../media/image22.svg" Type="http://schemas.openxmlformats.org/officeDocument/2006/relationships/image"/><Relationship Id="rId13" Target="../media/image2.png" Type="http://schemas.openxmlformats.org/officeDocument/2006/relationships/image"/><Relationship Id="rId14" Target="../media/image3.svg" Type="http://schemas.openxmlformats.org/officeDocument/2006/relationships/image"/><Relationship Id="rId2" Target="../media/image1.png" Type="http://schemas.openxmlformats.org/officeDocument/2006/relationships/image"/><Relationship Id="rId3" Target="../media/image13.png" Type="http://schemas.openxmlformats.org/officeDocument/2006/relationships/image"/><Relationship Id="rId4" Target="../media/image14.svg" Type="http://schemas.openxmlformats.org/officeDocument/2006/relationships/image"/><Relationship Id="rId5" Target="../media/image15.png" Type="http://schemas.openxmlformats.org/officeDocument/2006/relationships/image"/><Relationship Id="rId6" Target="../media/image16.svg" Type="http://schemas.openxmlformats.org/officeDocument/2006/relationships/image"/><Relationship Id="rId7" Target="../media/image17.png" Type="http://schemas.openxmlformats.org/officeDocument/2006/relationships/image"/><Relationship Id="rId8" Target="../media/image18.svg" Type="http://schemas.openxmlformats.org/officeDocument/2006/relationships/image"/><Relationship Id="rId9" Target="../media/image19.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3.png" Type="http://schemas.openxmlformats.org/officeDocument/2006/relationships/image"/><Relationship Id="rId4" Target="../media/image24.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 Id="rId3" Target="../media/image24.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5.png" Type="http://schemas.openxmlformats.org/officeDocument/2006/relationships/image"/><Relationship Id="rId4" Target="../media/image26.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 Id="rId3" Target="../media/image24.svg" Type="http://schemas.openxmlformats.org/officeDocument/2006/relationships/image"/><Relationship Id="rId4" Target="../media/image27.png" Type="http://schemas.openxmlformats.org/officeDocument/2006/relationships/image"/><Relationship Id="rId5" Target="../media/image28.png" Type="http://schemas.openxmlformats.org/officeDocument/2006/relationships/image"/><Relationship Id="rId6" Target="../media/image29.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30.png" Type="http://schemas.openxmlformats.org/officeDocument/2006/relationships/image"/><Relationship Id="rId6" Target="../media/image31.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7659121">
            <a:off x="15091031" y="5585714"/>
            <a:ext cx="7629294" cy="7828566"/>
          </a:xfrm>
          <a:custGeom>
            <a:avLst/>
            <a:gdLst/>
            <a:ahLst/>
            <a:cxnLst/>
            <a:rect r="r" b="b" t="t" l="l"/>
            <a:pathLst>
              <a:path h="7828566" w="7629294">
                <a:moveTo>
                  <a:pt x="0" y="0"/>
                </a:moveTo>
                <a:lnTo>
                  <a:pt x="7629294" y="0"/>
                </a:lnTo>
                <a:lnTo>
                  <a:pt x="7629294" y="7828566"/>
                </a:lnTo>
                <a:lnTo>
                  <a:pt x="0" y="782856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3258071" y="-4629150"/>
            <a:ext cx="9022634" cy="9258300"/>
          </a:xfrm>
          <a:custGeom>
            <a:avLst/>
            <a:gdLst/>
            <a:ahLst/>
            <a:cxnLst/>
            <a:rect r="r" b="b" t="t" l="l"/>
            <a:pathLst>
              <a:path h="9258300" w="9022634">
                <a:moveTo>
                  <a:pt x="0" y="0"/>
                </a:moveTo>
                <a:lnTo>
                  <a:pt x="9022634" y="0"/>
                </a:lnTo>
                <a:lnTo>
                  <a:pt x="9022634" y="9258300"/>
                </a:lnTo>
                <a:lnTo>
                  <a:pt x="0" y="92583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5" id="5"/>
          <p:cNvGrpSpPr/>
          <p:nvPr/>
        </p:nvGrpSpPr>
        <p:grpSpPr>
          <a:xfrm rot="0">
            <a:off x="4236347" y="3202251"/>
            <a:ext cx="9815307" cy="4208864"/>
            <a:chOff x="0" y="0"/>
            <a:chExt cx="1895495" cy="812800"/>
          </a:xfrm>
        </p:grpSpPr>
        <p:sp>
          <p:nvSpPr>
            <p:cNvPr name="Freeform 6" id="6"/>
            <p:cNvSpPr/>
            <p:nvPr/>
          </p:nvSpPr>
          <p:spPr>
            <a:xfrm flipH="false" flipV="false" rot="0">
              <a:off x="0" y="0"/>
              <a:ext cx="1895495" cy="812800"/>
            </a:xfrm>
            <a:custGeom>
              <a:avLst/>
              <a:gdLst/>
              <a:ahLst/>
              <a:cxnLst/>
              <a:rect r="r" b="b" t="t" l="l"/>
              <a:pathLst>
                <a:path h="812800" w="1895495">
                  <a:moveTo>
                    <a:pt x="0" y="0"/>
                  </a:moveTo>
                  <a:lnTo>
                    <a:pt x="1895495" y="0"/>
                  </a:lnTo>
                  <a:lnTo>
                    <a:pt x="1895495" y="812800"/>
                  </a:lnTo>
                  <a:lnTo>
                    <a:pt x="0" y="812800"/>
                  </a:lnTo>
                  <a:close/>
                </a:path>
              </a:pathLst>
            </a:custGeom>
            <a:solidFill>
              <a:srgbClr val="000000">
                <a:alpha val="0"/>
              </a:srgbClr>
            </a:solidFill>
            <a:ln w="38100" cap="sq">
              <a:solidFill>
                <a:srgbClr val="000000"/>
              </a:solidFill>
              <a:prstDash val="solid"/>
              <a:miter/>
            </a:ln>
          </p:spPr>
        </p:sp>
        <p:sp>
          <p:nvSpPr>
            <p:cNvPr name="TextBox 7" id="7"/>
            <p:cNvSpPr txBox="true"/>
            <p:nvPr/>
          </p:nvSpPr>
          <p:spPr>
            <a:xfrm>
              <a:off x="0" y="-19050"/>
              <a:ext cx="1895495" cy="831850"/>
            </a:xfrm>
            <a:prstGeom prst="rect">
              <a:avLst/>
            </a:prstGeom>
          </p:spPr>
          <p:txBody>
            <a:bodyPr anchor="ctr" rtlCol="false" tIns="50800" lIns="50800" bIns="50800" rIns="50800"/>
            <a:lstStyle/>
            <a:p>
              <a:pPr algn="ctr">
                <a:lnSpc>
                  <a:spcPts val="2859"/>
                </a:lnSpc>
              </a:pPr>
            </a:p>
          </p:txBody>
        </p:sp>
      </p:grpSp>
      <p:sp>
        <p:nvSpPr>
          <p:cNvPr name="Freeform 8" id="8"/>
          <p:cNvSpPr/>
          <p:nvPr/>
        </p:nvSpPr>
        <p:spPr>
          <a:xfrm flipH="false" flipV="false" rot="0">
            <a:off x="14654982" y="543565"/>
            <a:ext cx="2822378" cy="2026323"/>
          </a:xfrm>
          <a:custGeom>
            <a:avLst/>
            <a:gdLst/>
            <a:ahLst/>
            <a:cxnLst/>
            <a:rect r="r" b="b" t="t" l="l"/>
            <a:pathLst>
              <a:path h="2026323" w="2822378">
                <a:moveTo>
                  <a:pt x="0" y="0"/>
                </a:moveTo>
                <a:lnTo>
                  <a:pt x="2822379" y="0"/>
                </a:lnTo>
                <a:lnTo>
                  <a:pt x="2822379" y="2026323"/>
                </a:lnTo>
                <a:lnTo>
                  <a:pt x="0" y="2026323"/>
                </a:lnTo>
                <a:lnTo>
                  <a:pt x="0" y="0"/>
                </a:lnTo>
                <a:close/>
              </a:path>
            </a:pathLst>
          </a:custGeom>
          <a:blipFill>
            <a:blip r:embed="rId5"/>
            <a:stretch>
              <a:fillRect l="0" t="0" r="0" b="0"/>
            </a:stretch>
          </a:blipFill>
        </p:spPr>
      </p:sp>
      <p:sp>
        <p:nvSpPr>
          <p:cNvPr name="TextBox 9" id="9"/>
          <p:cNvSpPr txBox="true"/>
          <p:nvPr/>
        </p:nvSpPr>
        <p:spPr>
          <a:xfrm rot="0">
            <a:off x="4236347" y="4348786"/>
            <a:ext cx="9815307" cy="2766619"/>
          </a:xfrm>
          <a:prstGeom prst="rect">
            <a:avLst/>
          </a:prstGeom>
        </p:spPr>
        <p:txBody>
          <a:bodyPr anchor="t" rtlCol="false" tIns="0" lIns="0" bIns="0" rIns="0">
            <a:spAutoFit/>
          </a:bodyPr>
          <a:lstStyle/>
          <a:p>
            <a:pPr algn="ctr">
              <a:lnSpc>
                <a:spcPts val="22684"/>
              </a:lnSpc>
            </a:pPr>
            <a:r>
              <a:rPr lang="en-US" sz="16437" spc="1610">
                <a:solidFill>
                  <a:srgbClr val="231F20"/>
                </a:solidFill>
                <a:latin typeface="Oswald Bold"/>
              </a:rPr>
              <a:t>PROJECT</a:t>
            </a:r>
          </a:p>
        </p:txBody>
      </p:sp>
      <p:sp>
        <p:nvSpPr>
          <p:cNvPr name="TextBox 10" id="10"/>
          <p:cNvSpPr txBox="true"/>
          <p:nvPr/>
        </p:nvSpPr>
        <p:spPr>
          <a:xfrm rot="0">
            <a:off x="4236347" y="3438109"/>
            <a:ext cx="9815307" cy="1186902"/>
          </a:xfrm>
          <a:prstGeom prst="rect">
            <a:avLst/>
          </a:prstGeom>
        </p:spPr>
        <p:txBody>
          <a:bodyPr anchor="t" rtlCol="false" tIns="0" lIns="0" bIns="0" rIns="0">
            <a:spAutoFit/>
          </a:bodyPr>
          <a:lstStyle/>
          <a:p>
            <a:pPr algn="ctr">
              <a:lnSpc>
                <a:spcPts val="9748"/>
              </a:lnSpc>
            </a:pPr>
            <a:r>
              <a:rPr lang="en-US" sz="7063" spc="692">
                <a:solidFill>
                  <a:srgbClr val="231F20"/>
                </a:solidFill>
                <a:latin typeface="Oswald Bold"/>
              </a:rPr>
              <a:t>REVENUE METRICS</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3407869">
            <a:off x="12052165" y="1118883"/>
            <a:ext cx="12471670" cy="5351480"/>
          </a:xfrm>
          <a:custGeom>
            <a:avLst/>
            <a:gdLst/>
            <a:ahLst/>
            <a:cxnLst/>
            <a:rect r="r" b="b" t="t" l="l"/>
            <a:pathLst>
              <a:path h="5351480" w="12471670">
                <a:moveTo>
                  <a:pt x="0" y="0"/>
                </a:moveTo>
                <a:lnTo>
                  <a:pt x="12471670" y="0"/>
                </a:lnTo>
                <a:lnTo>
                  <a:pt x="12471670" y="5351480"/>
                </a:lnTo>
                <a:lnTo>
                  <a:pt x="0" y="535148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3407869">
            <a:off x="-4696947" y="10150458"/>
            <a:ext cx="12471670" cy="5351480"/>
          </a:xfrm>
          <a:custGeom>
            <a:avLst/>
            <a:gdLst/>
            <a:ahLst/>
            <a:cxnLst/>
            <a:rect r="r" b="b" t="t" l="l"/>
            <a:pathLst>
              <a:path h="5351480" w="12471670">
                <a:moveTo>
                  <a:pt x="0" y="0"/>
                </a:moveTo>
                <a:lnTo>
                  <a:pt x="12471670" y="0"/>
                </a:lnTo>
                <a:lnTo>
                  <a:pt x="12471670" y="5351480"/>
                </a:lnTo>
                <a:lnTo>
                  <a:pt x="0" y="535148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7917728" y="2758684"/>
            <a:ext cx="10106985" cy="5851158"/>
          </a:xfrm>
          <a:custGeom>
            <a:avLst/>
            <a:gdLst/>
            <a:ahLst/>
            <a:cxnLst/>
            <a:rect r="r" b="b" t="t" l="l"/>
            <a:pathLst>
              <a:path h="5851158" w="10106985">
                <a:moveTo>
                  <a:pt x="0" y="0"/>
                </a:moveTo>
                <a:lnTo>
                  <a:pt x="10106985" y="0"/>
                </a:lnTo>
                <a:lnTo>
                  <a:pt x="10106985" y="5851158"/>
                </a:lnTo>
                <a:lnTo>
                  <a:pt x="0" y="5851158"/>
                </a:lnTo>
                <a:lnTo>
                  <a:pt x="0" y="0"/>
                </a:lnTo>
                <a:close/>
              </a:path>
            </a:pathLst>
          </a:custGeom>
          <a:blipFill>
            <a:blip r:embed="rId5"/>
            <a:stretch>
              <a:fillRect l="-466" t="0" r="-536" b="-2499"/>
            </a:stretch>
          </a:blipFill>
        </p:spPr>
      </p:sp>
      <p:sp>
        <p:nvSpPr>
          <p:cNvPr name="TextBox 6" id="6"/>
          <p:cNvSpPr txBox="true"/>
          <p:nvPr/>
        </p:nvSpPr>
        <p:spPr>
          <a:xfrm rot="0">
            <a:off x="2008951" y="868134"/>
            <a:ext cx="13745314" cy="1303627"/>
          </a:xfrm>
          <a:prstGeom prst="rect">
            <a:avLst/>
          </a:prstGeom>
        </p:spPr>
        <p:txBody>
          <a:bodyPr anchor="t" rtlCol="false" tIns="0" lIns="0" bIns="0" rIns="0">
            <a:spAutoFit/>
          </a:bodyPr>
          <a:lstStyle/>
          <a:p>
            <a:pPr marL="0" indent="0" lvl="0">
              <a:lnSpc>
                <a:spcPts val="9903"/>
              </a:lnSpc>
            </a:pPr>
            <a:r>
              <a:rPr lang="en-US" sz="9431" spc="924">
                <a:solidFill>
                  <a:srgbClr val="231F20"/>
                </a:solidFill>
                <a:latin typeface="Oswald Bold"/>
              </a:rPr>
              <a:t>PROJECT CHALLENGES</a:t>
            </a:r>
          </a:p>
        </p:txBody>
      </p:sp>
      <p:sp>
        <p:nvSpPr>
          <p:cNvPr name="TextBox 7" id="7"/>
          <p:cNvSpPr txBox="true"/>
          <p:nvPr/>
        </p:nvSpPr>
        <p:spPr>
          <a:xfrm rot="0">
            <a:off x="749483" y="2396029"/>
            <a:ext cx="6600008" cy="6708036"/>
          </a:xfrm>
          <a:prstGeom prst="rect">
            <a:avLst/>
          </a:prstGeom>
        </p:spPr>
        <p:txBody>
          <a:bodyPr anchor="t" rtlCol="false" tIns="0" lIns="0" bIns="0" rIns="0">
            <a:spAutoFit/>
          </a:bodyPr>
          <a:lstStyle/>
          <a:p>
            <a:pPr marL="501005" indent="-250502" lvl="1">
              <a:lnSpc>
                <a:spcPts val="3202"/>
              </a:lnSpc>
              <a:buFont typeface="Arial"/>
              <a:buChar char="•"/>
            </a:pPr>
            <a:r>
              <a:rPr lang="en-US" sz="2320" spc="227">
                <a:solidFill>
                  <a:srgbClr val="231F20"/>
                </a:solidFill>
                <a:latin typeface="DM Sans"/>
              </a:rPr>
              <a:t>In designing the dashboard, I focused on creating a clear and intuitive layout that would allow product managers to quickly identify key trends and insights. </a:t>
            </a:r>
          </a:p>
          <a:p>
            <a:pPr marL="501005" indent="-250502" lvl="1">
              <a:lnSpc>
                <a:spcPts val="3202"/>
              </a:lnSpc>
              <a:buFont typeface="Arial"/>
              <a:buChar char="•"/>
            </a:pPr>
            <a:r>
              <a:rPr lang="en-US" sz="2320" spc="227">
                <a:solidFill>
                  <a:srgbClr val="231F20"/>
                </a:solidFill>
                <a:latin typeface="DM Sans"/>
              </a:rPr>
              <a:t>I tried to create a user-friendly dashboard layout using bar charts, line graphs, and combined diagrams. </a:t>
            </a:r>
          </a:p>
          <a:p>
            <a:pPr marL="501005" indent="-250502" lvl="1">
              <a:lnSpc>
                <a:spcPts val="3202"/>
              </a:lnSpc>
              <a:buFont typeface="Arial"/>
              <a:buChar char="•"/>
            </a:pPr>
            <a:r>
              <a:rPr lang="en-US" sz="2320" spc="227">
                <a:solidFill>
                  <a:srgbClr val="231F20"/>
                </a:solidFill>
                <a:latin typeface="DM Sans"/>
              </a:rPr>
              <a:t>One challenge was accurately calculating churned users and revenue, which required precise analysis to track changes over time. </a:t>
            </a:r>
          </a:p>
          <a:p>
            <a:pPr marL="501005" indent="-250502" lvl="1">
              <a:lnSpc>
                <a:spcPts val="3202"/>
              </a:lnSpc>
              <a:buFont typeface="Arial"/>
              <a:buChar char="•"/>
            </a:pPr>
            <a:r>
              <a:rPr lang="en-US" sz="2320" spc="227">
                <a:solidFill>
                  <a:srgbClr val="231F20"/>
                </a:solidFill>
                <a:latin typeface="DM Sans"/>
              </a:rPr>
              <a:t>Additionally, visualizing these metrics effectively proved challenging, balancing depth with clarity to convey revenue trends accurately.</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257863">
            <a:off x="-571305" y="6150994"/>
            <a:ext cx="21273218" cy="9128145"/>
          </a:xfrm>
          <a:custGeom>
            <a:avLst/>
            <a:gdLst/>
            <a:ahLst/>
            <a:cxnLst/>
            <a:rect r="r" b="b" t="t" l="l"/>
            <a:pathLst>
              <a:path h="9128145" w="21273218">
                <a:moveTo>
                  <a:pt x="0" y="0"/>
                </a:moveTo>
                <a:lnTo>
                  <a:pt x="21273219" y="0"/>
                </a:lnTo>
                <a:lnTo>
                  <a:pt x="21273219" y="9128145"/>
                </a:lnTo>
                <a:lnTo>
                  <a:pt x="0" y="912814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1885510" y="8765585"/>
            <a:ext cx="4128022" cy="437161"/>
          </a:xfrm>
          <a:custGeom>
            <a:avLst/>
            <a:gdLst/>
            <a:ahLst/>
            <a:cxnLst/>
            <a:rect r="r" b="b" t="t" l="l"/>
            <a:pathLst>
              <a:path h="437161" w="4128022">
                <a:moveTo>
                  <a:pt x="0" y="0"/>
                </a:moveTo>
                <a:lnTo>
                  <a:pt x="4128022" y="0"/>
                </a:lnTo>
                <a:lnTo>
                  <a:pt x="4128022" y="437161"/>
                </a:lnTo>
                <a:lnTo>
                  <a:pt x="0" y="437161"/>
                </a:lnTo>
                <a:lnTo>
                  <a:pt x="0" y="0"/>
                </a:lnTo>
                <a:close/>
              </a:path>
            </a:pathLst>
          </a:custGeom>
          <a:blipFill>
            <a:blip r:embed="rId5"/>
            <a:stretch>
              <a:fillRect l="0" t="-86495" r="0" b="0"/>
            </a:stretch>
          </a:blipFill>
        </p:spPr>
      </p:sp>
      <p:grpSp>
        <p:nvGrpSpPr>
          <p:cNvPr name="Group 5" id="5"/>
          <p:cNvGrpSpPr/>
          <p:nvPr/>
        </p:nvGrpSpPr>
        <p:grpSpPr>
          <a:xfrm rot="0">
            <a:off x="11757941" y="4678112"/>
            <a:ext cx="4663805" cy="4863080"/>
            <a:chOff x="0" y="0"/>
            <a:chExt cx="1451038" cy="1513038"/>
          </a:xfrm>
        </p:grpSpPr>
        <p:sp>
          <p:nvSpPr>
            <p:cNvPr name="Freeform 6" id="6"/>
            <p:cNvSpPr/>
            <p:nvPr/>
          </p:nvSpPr>
          <p:spPr>
            <a:xfrm flipH="false" flipV="false" rot="0">
              <a:off x="0" y="0"/>
              <a:ext cx="1451038" cy="1513038"/>
            </a:xfrm>
            <a:custGeom>
              <a:avLst/>
              <a:gdLst/>
              <a:ahLst/>
              <a:cxnLst/>
              <a:rect r="r" b="b" t="t" l="l"/>
              <a:pathLst>
                <a:path h="1513038" w="1451038">
                  <a:moveTo>
                    <a:pt x="0" y="0"/>
                  </a:moveTo>
                  <a:lnTo>
                    <a:pt x="1451038" y="0"/>
                  </a:lnTo>
                  <a:lnTo>
                    <a:pt x="1451038" y="1513038"/>
                  </a:lnTo>
                  <a:lnTo>
                    <a:pt x="0" y="1513038"/>
                  </a:lnTo>
                  <a:close/>
                </a:path>
              </a:pathLst>
            </a:custGeom>
            <a:solidFill>
              <a:srgbClr val="1A1A1A"/>
            </a:solidFill>
          </p:spPr>
        </p:sp>
        <p:sp>
          <p:nvSpPr>
            <p:cNvPr name="TextBox 7" id="7"/>
            <p:cNvSpPr txBox="true"/>
            <p:nvPr/>
          </p:nvSpPr>
          <p:spPr>
            <a:xfrm>
              <a:off x="0" y="-57150"/>
              <a:ext cx="1451038" cy="1570188"/>
            </a:xfrm>
            <a:prstGeom prst="rect">
              <a:avLst/>
            </a:prstGeom>
          </p:spPr>
          <p:txBody>
            <a:bodyPr anchor="ctr" rtlCol="false" tIns="50800" lIns="50800" bIns="50800" rIns="50800"/>
            <a:lstStyle/>
            <a:p>
              <a:pPr algn="ctr" marL="0" indent="0" lvl="0">
                <a:lnSpc>
                  <a:spcPts val="4114"/>
                </a:lnSpc>
                <a:spcBef>
                  <a:spcPct val="0"/>
                </a:spcBef>
              </a:pPr>
            </a:p>
          </p:txBody>
        </p:sp>
      </p:grpSp>
      <p:sp>
        <p:nvSpPr>
          <p:cNvPr name="Freeform 8" id="8"/>
          <p:cNvSpPr/>
          <p:nvPr/>
        </p:nvSpPr>
        <p:spPr>
          <a:xfrm flipH="false" flipV="false" rot="0">
            <a:off x="7080191" y="8765585"/>
            <a:ext cx="4128022" cy="437161"/>
          </a:xfrm>
          <a:custGeom>
            <a:avLst/>
            <a:gdLst/>
            <a:ahLst/>
            <a:cxnLst/>
            <a:rect r="r" b="b" t="t" l="l"/>
            <a:pathLst>
              <a:path h="437161" w="4128022">
                <a:moveTo>
                  <a:pt x="0" y="0"/>
                </a:moveTo>
                <a:lnTo>
                  <a:pt x="4128021" y="0"/>
                </a:lnTo>
                <a:lnTo>
                  <a:pt x="4128021" y="437161"/>
                </a:lnTo>
                <a:lnTo>
                  <a:pt x="0" y="437161"/>
                </a:lnTo>
                <a:lnTo>
                  <a:pt x="0" y="0"/>
                </a:lnTo>
                <a:close/>
              </a:path>
            </a:pathLst>
          </a:custGeom>
          <a:blipFill>
            <a:blip r:embed="rId5"/>
            <a:stretch>
              <a:fillRect l="0" t="-86495" r="0" b="0"/>
            </a:stretch>
          </a:blipFill>
        </p:spPr>
      </p:sp>
      <p:grpSp>
        <p:nvGrpSpPr>
          <p:cNvPr name="Group 9" id="9"/>
          <p:cNvGrpSpPr/>
          <p:nvPr/>
        </p:nvGrpSpPr>
        <p:grpSpPr>
          <a:xfrm rot="0">
            <a:off x="6852233" y="4678112"/>
            <a:ext cx="4600908" cy="4863080"/>
            <a:chOff x="0" y="0"/>
            <a:chExt cx="1431469" cy="1513038"/>
          </a:xfrm>
        </p:grpSpPr>
        <p:sp>
          <p:nvSpPr>
            <p:cNvPr name="Freeform 10" id="10"/>
            <p:cNvSpPr/>
            <p:nvPr/>
          </p:nvSpPr>
          <p:spPr>
            <a:xfrm flipH="false" flipV="false" rot="0">
              <a:off x="0" y="0"/>
              <a:ext cx="1431469" cy="1513038"/>
            </a:xfrm>
            <a:custGeom>
              <a:avLst/>
              <a:gdLst/>
              <a:ahLst/>
              <a:cxnLst/>
              <a:rect r="r" b="b" t="t" l="l"/>
              <a:pathLst>
                <a:path h="1513038" w="1431469">
                  <a:moveTo>
                    <a:pt x="0" y="0"/>
                  </a:moveTo>
                  <a:lnTo>
                    <a:pt x="1431469" y="0"/>
                  </a:lnTo>
                  <a:lnTo>
                    <a:pt x="1431469" y="1513038"/>
                  </a:lnTo>
                  <a:lnTo>
                    <a:pt x="0" y="1513038"/>
                  </a:lnTo>
                  <a:close/>
                </a:path>
              </a:pathLst>
            </a:custGeom>
            <a:solidFill>
              <a:srgbClr val="1A1A1A"/>
            </a:solidFill>
          </p:spPr>
        </p:sp>
        <p:sp>
          <p:nvSpPr>
            <p:cNvPr name="TextBox 11" id="11"/>
            <p:cNvSpPr txBox="true"/>
            <p:nvPr/>
          </p:nvSpPr>
          <p:spPr>
            <a:xfrm>
              <a:off x="0" y="-57150"/>
              <a:ext cx="1431469" cy="1570188"/>
            </a:xfrm>
            <a:prstGeom prst="rect">
              <a:avLst/>
            </a:prstGeom>
          </p:spPr>
          <p:txBody>
            <a:bodyPr anchor="ctr" rtlCol="false" tIns="50800" lIns="50800" bIns="50800" rIns="50800"/>
            <a:lstStyle/>
            <a:p>
              <a:pPr algn="ctr" marL="0" indent="0" lvl="0">
                <a:lnSpc>
                  <a:spcPts val="4114"/>
                </a:lnSpc>
                <a:spcBef>
                  <a:spcPct val="0"/>
                </a:spcBef>
              </a:pPr>
            </a:p>
          </p:txBody>
        </p:sp>
      </p:grpSp>
      <p:sp>
        <p:nvSpPr>
          <p:cNvPr name="Freeform 12" id="12"/>
          <p:cNvSpPr/>
          <p:nvPr/>
        </p:nvSpPr>
        <p:spPr>
          <a:xfrm flipH="false" flipV="false" rot="0">
            <a:off x="2274468" y="8765585"/>
            <a:ext cx="4128022" cy="437161"/>
          </a:xfrm>
          <a:custGeom>
            <a:avLst/>
            <a:gdLst/>
            <a:ahLst/>
            <a:cxnLst/>
            <a:rect r="r" b="b" t="t" l="l"/>
            <a:pathLst>
              <a:path h="437161" w="4128022">
                <a:moveTo>
                  <a:pt x="0" y="0"/>
                </a:moveTo>
                <a:lnTo>
                  <a:pt x="4128022" y="0"/>
                </a:lnTo>
                <a:lnTo>
                  <a:pt x="4128022" y="437161"/>
                </a:lnTo>
                <a:lnTo>
                  <a:pt x="0" y="437161"/>
                </a:lnTo>
                <a:lnTo>
                  <a:pt x="0" y="0"/>
                </a:lnTo>
                <a:close/>
              </a:path>
            </a:pathLst>
          </a:custGeom>
          <a:blipFill>
            <a:blip r:embed="rId5"/>
            <a:stretch>
              <a:fillRect l="0" t="-86495" r="0" b="0"/>
            </a:stretch>
          </a:blipFill>
        </p:spPr>
      </p:sp>
      <p:grpSp>
        <p:nvGrpSpPr>
          <p:cNvPr name="Group 13" id="13"/>
          <p:cNvGrpSpPr/>
          <p:nvPr/>
        </p:nvGrpSpPr>
        <p:grpSpPr>
          <a:xfrm rot="0">
            <a:off x="1942329" y="4678112"/>
            <a:ext cx="4603036" cy="4863080"/>
            <a:chOff x="0" y="0"/>
            <a:chExt cx="1432131" cy="1513038"/>
          </a:xfrm>
        </p:grpSpPr>
        <p:sp>
          <p:nvSpPr>
            <p:cNvPr name="Freeform 14" id="14"/>
            <p:cNvSpPr/>
            <p:nvPr/>
          </p:nvSpPr>
          <p:spPr>
            <a:xfrm flipH="false" flipV="false" rot="0">
              <a:off x="0" y="0"/>
              <a:ext cx="1432131" cy="1513038"/>
            </a:xfrm>
            <a:custGeom>
              <a:avLst/>
              <a:gdLst/>
              <a:ahLst/>
              <a:cxnLst/>
              <a:rect r="r" b="b" t="t" l="l"/>
              <a:pathLst>
                <a:path h="1513038" w="1432131">
                  <a:moveTo>
                    <a:pt x="0" y="0"/>
                  </a:moveTo>
                  <a:lnTo>
                    <a:pt x="1432131" y="0"/>
                  </a:lnTo>
                  <a:lnTo>
                    <a:pt x="1432131" y="1513038"/>
                  </a:lnTo>
                  <a:lnTo>
                    <a:pt x="0" y="1513038"/>
                  </a:lnTo>
                  <a:close/>
                </a:path>
              </a:pathLst>
            </a:custGeom>
            <a:solidFill>
              <a:srgbClr val="1A1A1A"/>
            </a:solidFill>
          </p:spPr>
        </p:sp>
        <p:sp>
          <p:nvSpPr>
            <p:cNvPr name="TextBox 15" id="15"/>
            <p:cNvSpPr txBox="true"/>
            <p:nvPr/>
          </p:nvSpPr>
          <p:spPr>
            <a:xfrm>
              <a:off x="0" y="-57150"/>
              <a:ext cx="1432131" cy="1570188"/>
            </a:xfrm>
            <a:prstGeom prst="rect">
              <a:avLst/>
            </a:prstGeom>
          </p:spPr>
          <p:txBody>
            <a:bodyPr anchor="ctr" rtlCol="false" tIns="50800" lIns="50800" bIns="50800" rIns="50800"/>
            <a:lstStyle/>
            <a:p>
              <a:pPr algn="ctr" marL="0" indent="0" lvl="0">
                <a:lnSpc>
                  <a:spcPts val="4114"/>
                </a:lnSpc>
                <a:spcBef>
                  <a:spcPct val="0"/>
                </a:spcBef>
              </a:pPr>
            </a:p>
          </p:txBody>
        </p:sp>
      </p:grpSp>
      <p:grpSp>
        <p:nvGrpSpPr>
          <p:cNvPr name="Group 16" id="16"/>
          <p:cNvGrpSpPr/>
          <p:nvPr/>
        </p:nvGrpSpPr>
        <p:grpSpPr>
          <a:xfrm rot="0">
            <a:off x="3321316" y="3653528"/>
            <a:ext cx="2049168" cy="2049168"/>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A1A1A"/>
            </a:solidFill>
          </p:spPr>
        </p:sp>
        <p:sp>
          <p:nvSpPr>
            <p:cNvPr name="TextBox 18" id="18"/>
            <p:cNvSpPr txBox="true"/>
            <p:nvPr/>
          </p:nvSpPr>
          <p:spPr>
            <a:xfrm>
              <a:off x="76200" y="19050"/>
              <a:ext cx="660400" cy="717550"/>
            </a:xfrm>
            <a:prstGeom prst="rect">
              <a:avLst/>
            </a:prstGeom>
          </p:spPr>
          <p:txBody>
            <a:bodyPr anchor="ctr" rtlCol="false" tIns="50800" lIns="50800" bIns="50800" rIns="50800"/>
            <a:lstStyle/>
            <a:p>
              <a:pPr algn="ctr" marL="0" indent="0" lvl="0">
                <a:lnSpc>
                  <a:spcPts val="4114"/>
                </a:lnSpc>
                <a:spcBef>
                  <a:spcPct val="0"/>
                </a:spcBef>
              </a:pPr>
            </a:p>
          </p:txBody>
        </p:sp>
      </p:grpSp>
      <p:grpSp>
        <p:nvGrpSpPr>
          <p:cNvPr name="Group 19" id="19"/>
          <p:cNvGrpSpPr/>
          <p:nvPr/>
        </p:nvGrpSpPr>
        <p:grpSpPr>
          <a:xfrm rot="0">
            <a:off x="8119617" y="3653528"/>
            <a:ext cx="2049168" cy="2049168"/>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A1A1A"/>
            </a:solidFill>
          </p:spPr>
        </p:sp>
        <p:sp>
          <p:nvSpPr>
            <p:cNvPr name="TextBox 21" id="21"/>
            <p:cNvSpPr txBox="true"/>
            <p:nvPr/>
          </p:nvSpPr>
          <p:spPr>
            <a:xfrm>
              <a:off x="76200" y="19050"/>
              <a:ext cx="660400" cy="717550"/>
            </a:xfrm>
            <a:prstGeom prst="rect">
              <a:avLst/>
            </a:prstGeom>
          </p:spPr>
          <p:txBody>
            <a:bodyPr anchor="ctr" rtlCol="false" tIns="50800" lIns="50800" bIns="50800" rIns="50800"/>
            <a:lstStyle/>
            <a:p>
              <a:pPr algn="ctr" marL="0" indent="0" lvl="0">
                <a:lnSpc>
                  <a:spcPts val="4114"/>
                </a:lnSpc>
                <a:spcBef>
                  <a:spcPct val="0"/>
                </a:spcBef>
              </a:pPr>
            </a:p>
          </p:txBody>
        </p:sp>
      </p:grpSp>
      <p:grpSp>
        <p:nvGrpSpPr>
          <p:cNvPr name="Group 22" id="22"/>
          <p:cNvGrpSpPr/>
          <p:nvPr/>
        </p:nvGrpSpPr>
        <p:grpSpPr>
          <a:xfrm rot="0">
            <a:off x="12933709" y="3653528"/>
            <a:ext cx="2049168" cy="2049168"/>
            <a:chOff x="0" y="0"/>
            <a:chExt cx="812800" cy="812800"/>
          </a:xfrm>
        </p:grpSpPr>
        <p:sp>
          <p:nvSpPr>
            <p:cNvPr name="Freeform 23" id="2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A1A1A"/>
            </a:solidFill>
          </p:spPr>
        </p:sp>
        <p:sp>
          <p:nvSpPr>
            <p:cNvPr name="TextBox 24" id="24"/>
            <p:cNvSpPr txBox="true"/>
            <p:nvPr/>
          </p:nvSpPr>
          <p:spPr>
            <a:xfrm>
              <a:off x="76200" y="19050"/>
              <a:ext cx="660400" cy="717550"/>
            </a:xfrm>
            <a:prstGeom prst="rect">
              <a:avLst/>
            </a:prstGeom>
          </p:spPr>
          <p:txBody>
            <a:bodyPr anchor="ctr" rtlCol="false" tIns="50800" lIns="50800" bIns="50800" rIns="50800"/>
            <a:lstStyle/>
            <a:p>
              <a:pPr algn="ctr" marL="0" indent="0" lvl="0">
                <a:lnSpc>
                  <a:spcPts val="4114"/>
                </a:lnSpc>
                <a:spcBef>
                  <a:spcPct val="0"/>
                </a:spcBef>
              </a:pPr>
            </a:p>
          </p:txBody>
        </p:sp>
      </p:grpSp>
      <p:sp>
        <p:nvSpPr>
          <p:cNvPr name="Freeform 25" id="25"/>
          <p:cNvSpPr/>
          <p:nvPr/>
        </p:nvSpPr>
        <p:spPr>
          <a:xfrm flipH="false" flipV="false" rot="0">
            <a:off x="3800475" y="3928650"/>
            <a:ext cx="1461083" cy="1410609"/>
          </a:xfrm>
          <a:custGeom>
            <a:avLst/>
            <a:gdLst/>
            <a:ahLst/>
            <a:cxnLst/>
            <a:rect r="r" b="b" t="t" l="l"/>
            <a:pathLst>
              <a:path h="1410609" w="1461083">
                <a:moveTo>
                  <a:pt x="0" y="0"/>
                </a:moveTo>
                <a:lnTo>
                  <a:pt x="1461083" y="0"/>
                </a:lnTo>
                <a:lnTo>
                  <a:pt x="1461083" y="1410609"/>
                </a:lnTo>
                <a:lnTo>
                  <a:pt x="0" y="14106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6" id="26"/>
          <p:cNvSpPr/>
          <p:nvPr/>
        </p:nvSpPr>
        <p:spPr>
          <a:xfrm flipH="false" flipV="false" rot="0">
            <a:off x="13276166" y="4028757"/>
            <a:ext cx="1364253" cy="1528186"/>
          </a:xfrm>
          <a:custGeom>
            <a:avLst/>
            <a:gdLst/>
            <a:ahLst/>
            <a:cxnLst/>
            <a:rect r="r" b="b" t="t" l="l"/>
            <a:pathLst>
              <a:path h="1528186" w="1364253">
                <a:moveTo>
                  <a:pt x="0" y="0"/>
                </a:moveTo>
                <a:lnTo>
                  <a:pt x="1364254" y="0"/>
                </a:lnTo>
                <a:lnTo>
                  <a:pt x="1364254" y="1528186"/>
                </a:lnTo>
                <a:lnTo>
                  <a:pt x="0" y="152818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7" id="27"/>
          <p:cNvSpPr/>
          <p:nvPr/>
        </p:nvSpPr>
        <p:spPr>
          <a:xfrm flipH="false" flipV="false" rot="0">
            <a:off x="8538761" y="3928650"/>
            <a:ext cx="1154135" cy="1410609"/>
          </a:xfrm>
          <a:custGeom>
            <a:avLst/>
            <a:gdLst/>
            <a:ahLst/>
            <a:cxnLst/>
            <a:rect r="r" b="b" t="t" l="l"/>
            <a:pathLst>
              <a:path h="1410609" w="1154135">
                <a:moveTo>
                  <a:pt x="0" y="0"/>
                </a:moveTo>
                <a:lnTo>
                  <a:pt x="1154135" y="0"/>
                </a:lnTo>
                <a:lnTo>
                  <a:pt x="1154135" y="1410609"/>
                </a:lnTo>
                <a:lnTo>
                  <a:pt x="0" y="1410609"/>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28" id="28"/>
          <p:cNvSpPr txBox="true"/>
          <p:nvPr/>
        </p:nvSpPr>
        <p:spPr>
          <a:xfrm rot="0">
            <a:off x="2289311" y="895350"/>
            <a:ext cx="13168002" cy="1363676"/>
          </a:xfrm>
          <a:prstGeom prst="rect">
            <a:avLst/>
          </a:prstGeom>
        </p:spPr>
        <p:txBody>
          <a:bodyPr anchor="t" rtlCol="false" tIns="0" lIns="0" bIns="0" rIns="0">
            <a:spAutoFit/>
          </a:bodyPr>
          <a:lstStyle/>
          <a:p>
            <a:pPr algn="ctr" marL="0" indent="0" lvl="0">
              <a:lnSpc>
                <a:spcPts val="11181"/>
              </a:lnSpc>
              <a:spcBef>
                <a:spcPct val="0"/>
              </a:spcBef>
            </a:pPr>
            <a:r>
              <a:rPr lang="en-US" sz="8102" spc="794">
                <a:solidFill>
                  <a:srgbClr val="231F20"/>
                </a:solidFill>
                <a:latin typeface="Oswald Bold"/>
              </a:rPr>
              <a:t>HARD SKILLS GAINED</a:t>
            </a:r>
          </a:p>
        </p:txBody>
      </p:sp>
      <p:sp>
        <p:nvSpPr>
          <p:cNvPr name="TextBox 29" id="29"/>
          <p:cNvSpPr txBox="true"/>
          <p:nvPr/>
        </p:nvSpPr>
        <p:spPr>
          <a:xfrm rot="0">
            <a:off x="2289311" y="5477257"/>
            <a:ext cx="4113179" cy="2744203"/>
          </a:xfrm>
          <a:prstGeom prst="rect">
            <a:avLst/>
          </a:prstGeom>
        </p:spPr>
        <p:txBody>
          <a:bodyPr anchor="t" rtlCol="false" tIns="0" lIns="0" bIns="0" rIns="0">
            <a:spAutoFit/>
          </a:bodyPr>
          <a:lstStyle/>
          <a:p>
            <a:pPr algn="ctr">
              <a:lnSpc>
                <a:spcPts val="2239"/>
              </a:lnSpc>
            </a:pPr>
            <a:r>
              <a:rPr lang="en-US" sz="1622" spc="159">
                <a:solidFill>
                  <a:srgbClr val="FFFBFB"/>
                </a:solidFill>
                <a:latin typeface="DM Sans"/>
              </a:rPr>
              <a:t>This project deepened my understanding of recurring revenue metrics and their significance in evaluating the potential growth of product. I learned how to calculate and interpret metrics such as MRR, ARPPU, churn rates, and customer lifetime value, which are crucial for making informed business decisions.</a:t>
            </a:r>
          </a:p>
        </p:txBody>
      </p:sp>
      <p:sp>
        <p:nvSpPr>
          <p:cNvPr name="TextBox 30" id="30"/>
          <p:cNvSpPr txBox="true"/>
          <p:nvPr/>
        </p:nvSpPr>
        <p:spPr>
          <a:xfrm rot="0">
            <a:off x="7206850" y="5537893"/>
            <a:ext cx="4001362" cy="2932417"/>
          </a:xfrm>
          <a:prstGeom prst="rect">
            <a:avLst/>
          </a:prstGeom>
        </p:spPr>
        <p:txBody>
          <a:bodyPr anchor="t" rtlCol="false" tIns="0" lIns="0" bIns="0" rIns="0">
            <a:spAutoFit/>
          </a:bodyPr>
          <a:lstStyle/>
          <a:p>
            <a:pPr algn="ctr">
              <a:lnSpc>
                <a:spcPts val="2377"/>
              </a:lnSpc>
            </a:pPr>
            <a:r>
              <a:rPr lang="en-US" sz="1722" spc="168">
                <a:solidFill>
                  <a:srgbClr val="FFFBFB"/>
                </a:solidFill>
                <a:latin typeface="DM Sans"/>
              </a:rPr>
              <a:t>Additionally, I improved my skills in data manipulation and transformation using SQL, as well as data visualization techniques in Tableau. I gained experience in creating interactive dashboards that allow users to explore data from multiple perspectives and extract meaningful insights.</a:t>
            </a:r>
          </a:p>
        </p:txBody>
      </p:sp>
      <p:sp>
        <p:nvSpPr>
          <p:cNvPr name="TextBox 31" id="31"/>
          <p:cNvSpPr txBox="true"/>
          <p:nvPr/>
        </p:nvSpPr>
        <p:spPr>
          <a:xfrm rot="0">
            <a:off x="12110366" y="5615179"/>
            <a:ext cx="4117457" cy="2816439"/>
          </a:xfrm>
          <a:prstGeom prst="rect">
            <a:avLst/>
          </a:prstGeom>
        </p:spPr>
        <p:txBody>
          <a:bodyPr anchor="t" rtlCol="false" tIns="0" lIns="0" bIns="0" rIns="0">
            <a:spAutoFit/>
          </a:bodyPr>
          <a:lstStyle/>
          <a:p>
            <a:pPr algn="ctr">
              <a:lnSpc>
                <a:spcPts val="2478"/>
              </a:lnSpc>
            </a:pPr>
            <a:r>
              <a:rPr lang="en-US" sz="1796" spc="176">
                <a:solidFill>
                  <a:srgbClr val="FFFBFB"/>
                </a:solidFill>
                <a:latin typeface="DM Sans"/>
              </a:rPr>
              <a:t>Overall, this project provided me with a practical opportunity to apply my knowledge of data analysis, SQL, and data visualization to a real-world business scenario, preparing me for future challenges in the field of data analytics and product management.</a:t>
            </a:r>
          </a:p>
        </p:txBody>
      </p:sp>
      <p:sp>
        <p:nvSpPr>
          <p:cNvPr name="TextBox 32" id="32"/>
          <p:cNvSpPr txBox="true"/>
          <p:nvPr/>
        </p:nvSpPr>
        <p:spPr>
          <a:xfrm rot="0">
            <a:off x="2689070" y="8505864"/>
            <a:ext cx="3298819" cy="1346140"/>
          </a:xfrm>
          <a:prstGeom prst="rect">
            <a:avLst/>
          </a:prstGeom>
        </p:spPr>
        <p:txBody>
          <a:bodyPr anchor="t" rtlCol="false" tIns="0" lIns="0" bIns="0" rIns="0">
            <a:spAutoFit/>
          </a:bodyPr>
          <a:lstStyle/>
          <a:p>
            <a:pPr algn="ctr">
              <a:lnSpc>
                <a:spcPts val="3570"/>
              </a:lnSpc>
            </a:pPr>
            <a:r>
              <a:rPr lang="en-US" sz="2587" spc="253">
                <a:solidFill>
                  <a:srgbClr val="FDFBFB"/>
                </a:solidFill>
                <a:latin typeface="Oswald"/>
              </a:rPr>
              <a:t>CALCULATING PRODUCT METRICS</a:t>
            </a:r>
          </a:p>
          <a:p>
            <a:pPr algn="ctr" marL="0" indent="0" lvl="0">
              <a:lnSpc>
                <a:spcPts val="3570"/>
              </a:lnSpc>
              <a:spcBef>
                <a:spcPct val="0"/>
              </a:spcBef>
            </a:pPr>
          </a:p>
        </p:txBody>
      </p:sp>
      <p:sp>
        <p:nvSpPr>
          <p:cNvPr name="TextBox 33" id="33"/>
          <p:cNvSpPr txBox="true"/>
          <p:nvPr/>
        </p:nvSpPr>
        <p:spPr>
          <a:xfrm rot="0">
            <a:off x="7420312" y="8651285"/>
            <a:ext cx="3787900" cy="1393318"/>
          </a:xfrm>
          <a:prstGeom prst="rect">
            <a:avLst/>
          </a:prstGeom>
        </p:spPr>
        <p:txBody>
          <a:bodyPr anchor="t" rtlCol="false" tIns="0" lIns="0" bIns="0" rIns="0">
            <a:spAutoFit/>
          </a:bodyPr>
          <a:lstStyle/>
          <a:p>
            <a:pPr algn="ctr">
              <a:lnSpc>
                <a:spcPts val="3518"/>
              </a:lnSpc>
            </a:pPr>
            <a:r>
              <a:rPr lang="en-US" sz="2549" spc="249">
                <a:solidFill>
                  <a:srgbClr val="FDFBFB"/>
                </a:solidFill>
                <a:latin typeface="Oswald"/>
              </a:rPr>
              <a:t>DATA MANIPULATION SKILLS</a:t>
            </a:r>
          </a:p>
          <a:p>
            <a:pPr algn="ctr" marL="0" indent="0" lvl="0">
              <a:lnSpc>
                <a:spcPts val="4208"/>
              </a:lnSpc>
              <a:spcBef>
                <a:spcPct val="0"/>
              </a:spcBef>
            </a:pPr>
          </a:p>
        </p:txBody>
      </p:sp>
      <p:sp>
        <p:nvSpPr>
          <p:cNvPr name="TextBox 34" id="34"/>
          <p:cNvSpPr txBox="true"/>
          <p:nvPr/>
        </p:nvSpPr>
        <p:spPr>
          <a:xfrm rot="0">
            <a:off x="12472316" y="8651285"/>
            <a:ext cx="3400916" cy="1393318"/>
          </a:xfrm>
          <a:prstGeom prst="rect">
            <a:avLst/>
          </a:prstGeom>
        </p:spPr>
        <p:txBody>
          <a:bodyPr anchor="t" rtlCol="false" tIns="0" lIns="0" bIns="0" rIns="0">
            <a:spAutoFit/>
          </a:bodyPr>
          <a:lstStyle/>
          <a:p>
            <a:pPr algn="ctr">
              <a:lnSpc>
                <a:spcPts val="3518"/>
              </a:lnSpc>
            </a:pPr>
            <a:r>
              <a:rPr lang="en-US" sz="2549" spc="249">
                <a:solidFill>
                  <a:srgbClr val="FDFBFB"/>
                </a:solidFill>
                <a:latin typeface="Oswald"/>
              </a:rPr>
              <a:t>VISUALIZATION TECHNIQUES</a:t>
            </a:r>
          </a:p>
          <a:p>
            <a:pPr algn="ctr" marL="0" indent="0" lvl="0">
              <a:lnSpc>
                <a:spcPts val="4208"/>
              </a:lnSpc>
              <a:spcBef>
                <a:spcPct val="0"/>
              </a:spcBef>
            </a:pP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887923">
            <a:off x="-6937517" y="-8747353"/>
            <a:ext cx="13977230" cy="14342307"/>
          </a:xfrm>
          <a:custGeom>
            <a:avLst/>
            <a:gdLst/>
            <a:ahLst/>
            <a:cxnLst/>
            <a:rect r="r" b="b" t="t" l="l"/>
            <a:pathLst>
              <a:path h="14342307" w="13977230">
                <a:moveTo>
                  <a:pt x="0" y="0"/>
                </a:moveTo>
                <a:lnTo>
                  <a:pt x="13977230" y="0"/>
                </a:lnTo>
                <a:lnTo>
                  <a:pt x="13977230" y="14342307"/>
                </a:lnTo>
                <a:lnTo>
                  <a:pt x="0" y="1434230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10580377">
            <a:off x="10646613" y="3123224"/>
            <a:ext cx="12102934" cy="12419055"/>
          </a:xfrm>
          <a:custGeom>
            <a:avLst/>
            <a:gdLst/>
            <a:ahLst/>
            <a:cxnLst/>
            <a:rect r="r" b="b" t="t" l="l"/>
            <a:pathLst>
              <a:path h="12419055" w="12102934">
                <a:moveTo>
                  <a:pt x="0" y="0"/>
                </a:moveTo>
                <a:lnTo>
                  <a:pt x="12102933" y="0"/>
                </a:lnTo>
                <a:lnTo>
                  <a:pt x="12102933" y="12419055"/>
                </a:lnTo>
                <a:lnTo>
                  <a:pt x="0" y="1241905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5" id="5"/>
          <p:cNvGrpSpPr/>
          <p:nvPr/>
        </p:nvGrpSpPr>
        <p:grpSpPr>
          <a:xfrm rot="0">
            <a:off x="3416119" y="4821179"/>
            <a:ext cx="3145217" cy="3434885"/>
            <a:chOff x="0" y="0"/>
            <a:chExt cx="862412" cy="941838"/>
          </a:xfrm>
        </p:grpSpPr>
        <p:sp>
          <p:nvSpPr>
            <p:cNvPr name="Freeform 6" id="6"/>
            <p:cNvSpPr/>
            <p:nvPr/>
          </p:nvSpPr>
          <p:spPr>
            <a:xfrm flipH="false" flipV="false" rot="0">
              <a:off x="0" y="0"/>
              <a:ext cx="862412" cy="941838"/>
            </a:xfrm>
            <a:custGeom>
              <a:avLst/>
              <a:gdLst/>
              <a:ahLst/>
              <a:cxnLst/>
              <a:rect r="r" b="b" t="t" l="l"/>
              <a:pathLst>
                <a:path h="941838" w="862412">
                  <a:moveTo>
                    <a:pt x="0" y="0"/>
                  </a:moveTo>
                  <a:lnTo>
                    <a:pt x="862412" y="0"/>
                  </a:lnTo>
                  <a:lnTo>
                    <a:pt x="862412" y="941838"/>
                  </a:lnTo>
                  <a:lnTo>
                    <a:pt x="0" y="941838"/>
                  </a:lnTo>
                  <a:close/>
                </a:path>
              </a:pathLst>
            </a:custGeom>
            <a:solidFill>
              <a:srgbClr val="100F0D"/>
            </a:solidFill>
            <a:ln cap="sq">
              <a:noFill/>
              <a:prstDash val="solid"/>
              <a:miter/>
            </a:ln>
          </p:spPr>
        </p:sp>
        <p:sp>
          <p:nvSpPr>
            <p:cNvPr name="TextBox 7" id="7"/>
            <p:cNvSpPr txBox="true"/>
            <p:nvPr/>
          </p:nvSpPr>
          <p:spPr>
            <a:xfrm>
              <a:off x="0" y="-47625"/>
              <a:ext cx="862412" cy="989463"/>
            </a:xfrm>
            <a:prstGeom prst="rect">
              <a:avLst/>
            </a:prstGeom>
          </p:spPr>
          <p:txBody>
            <a:bodyPr anchor="ctr" rtlCol="false" tIns="50800" lIns="50800" bIns="50800" rIns="50800"/>
            <a:lstStyle/>
            <a:p>
              <a:pPr algn="ctr">
                <a:lnSpc>
                  <a:spcPts val="3360"/>
                </a:lnSpc>
              </a:pPr>
            </a:p>
          </p:txBody>
        </p:sp>
      </p:grpSp>
      <p:grpSp>
        <p:nvGrpSpPr>
          <p:cNvPr name="Group 8" id="8"/>
          <p:cNvGrpSpPr>
            <a:grpSpLocks noChangeAspect="true"/>
          </p:cNvGrpSpPr>
          <p:nvPr/>
        </p:nvGrpSpPr>
        <p:grpSpPr>
          <a:xfrm rot="0">
            <a:off x="3603406" y="3655690"/>
            <a:ext cx="2706695" cy="2696122"/>
            <a:chOff x="0" y="0"/>
            <a:chExt cx="6502400" cy="6477000"/>
          </a:xfrm>
        </p:grpSpPr>
        <p:sp>
          <p:nvSpPr>
            <p:cNvPr name="Freeform 9" id="9"/>
            <p:cNvSpPr/>
            <p:nvPr/>
          </p:nvSpPr>
          <p:spPr>
            <a:xfrm flipH="false" flipV="false" rot="0">
              <a:off x="-23042" y="119185"/>
              <a:ext cx="6542159" cy="6244242"/>
            </a:xfrm>
            <a:custGeom>
              <a:avLst/>
              <a:gdLst/>
              <a:ahLst/>
              <a:cxnLst/>
              <a:rect r="r" b="b" t="t" l="l"/>
              <a:pathLst>
                <a:path h="6244242" w="6542159">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5"/>
              <a:stretch>
                <a:fillRect l="223" t="-3830" r="223" b="-3830"/>
              </a:stretch>
            </a:blipFill>
          </p:spPr>
        </p:sp>
        <p:sp>
          <p:nvSpPr>
            <p:cNvPr name="Freeform 10" id="10"/>
            <p:cNvSpPr/>
            <p:nvPr/>
          </p:nvSpPr>
          <p:spPr>
            <a:xfrm flipH="false" flipV="false" rot="0">
              <a:off x="73038" y="66269"/>
              <a:ext cx="6350000" cy="6349987"/>
            </a:xfrm>
            <a:custGeom>
              <a:avLst/>
              <a:gdLst/>
              <a:ahLst/>
              <a:cxnLst/>
              <a:rect r="r" b="b" t="t" l="l"/>
              <a:pathLst>
                <a:path h="6349987" w="6350000">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F2F2F2"/>
            </a:solidFill>
          </p:spPr>
        </p:sp>
      </p:grpSp>
      <p:grpSp>
        <p:nvGrpSpPr>
          <p:cNvPr name="Group 11" id="11"/>
          <p:cNvGrpSpPr/>
          <p:nvPr/>
        </p:nvGrpSpPr>
        <p:grpSpPr>
          <a:xfrm rot="0">
            <a:off x="7571796" y="4821179"/>
            <a:ext cx="3145217" cy="3434885"/>
            <a:chOff x="0" y="0"/>
            <a:chExt cx="862412" cy="941838"/>
          </a:xfrm>
        </p:grpSpPr>
        <p:sp>
          <p:nvSpPr>
            <p:cNvPr name="Freeform 12" id="12"/>
            <p:cNvSpPr/>
            <p:nvPr/>
          </p:nvSpPr>
          <p:spPr>
            <a:xfrm flipH="false" flipV="false" rot="0">
              <a:off x="0" y="0"/>
              <a:ext cx="862412" cy="941838"/>
            </a:xfrm>
            <a:custGeom>
              <a:avLst/>
              <a:gdLst/>
              <a:ahLst/>
              <a:cxnLst/>
              <a:rect r="r" b="b" t="t" l="l"/>
              <a:pathLst>
                <a:path h="941838" w="862412">
                  <a:moveTo>
                    <a:pt x="0" y="0"/>
                  </a:moveTo>
                  <a:lnTo>
                    <a:pt x="862412" y="0"/>
                  </a:lnTo>
                  <a:lnTo>
                    <a:pt x="862412" y="941838"/>
                  </a:lnTo>
                  <a:lnTo>
                    <a:pt x="0" y="941838"/>
                  </a:lnTo>
                  <a:close/>
                </a:path>
              </a:pathLst>
            </a:custGeom>
            <a:solidFill>
              <a:srgbClr val="100F0D"/>
            </a:solidFill>
            <a:ln cap="sq">
              <a:noFill/>
              <a:prstDash val="solid"/>
              <a:miter/>
            </a:ln>
          </p:spPr>
        </p:sp>
        <p:sp>
          <p:nvSpPr>
            <p:cNvPr name="TextBox 13" id="13"/>
            <p:cNvSpPr txBox="true"/>
            <p:nvPr/>
          </p:nvSpPr>
          <p:spPr>
            <a:xfrm>
              <a:off x="0" y="-47625"/>
              <a:ext cx="862412" cy="989463"/>
            </a:xfrm>
            <a:prstGeom prst="rect">
              <a:avLst/>
            </a:prstGeom>
          </p:spPr>
          <p:txBody>
            <a:bodyPr anchor="ctr" rtlCol="false" tIns="50800" lIns="50800" bIns="50800" rIns="50800"/>
            <a:lstStyle/>
            <a:p>
              <a:pPr algn="ctr">
                <a:lnSpc>
                  <a:spcPts val="3360"/>
                </a:lnSpc>
              </a:pPr>
            </a:p>
          </p:txBody>
        </p:sp>
      </p:grpSp>
      <p:grpSp>
        <p:nvGrpSpPr>
          <p:cNvPr name="Group 14" id="14"/>
          <p:cNvGrpSpPr>
            <a:grpSpLocks noChangeAspect="true"/>
          </p:cNvGrpSpPr>
          <p:nvPr/>
        </p:nvGrpSpPr>
        <p:grpSpPr>
          <a:xfrm rot="0">
            <a:off x="7759084" y="3655690"/>
            <a:ext cx="2706695" cy="2696122"/>
            <a:chOff x="0" y="0"/>
            <a:chExt cx="6502400" cy="6477000"/>
          </a:xfrm>
        </p:grpSpPr>
        <p:sp>
          <p:nvSpPr>
            <p:cNvPr name="Freeform 15" id="15"/>
            <p:cNvSpPr/>
            <p:nvPr/>
          </p:nvSpPr>
          <p:spPr>
            <a:xfrm flipH="false" flipV="false" rot="0">
              <a:off x="-23042" y="119185"/>
              <a:ext cx="6542159" cy="6244242"/>
            </a:xfrm>
            <a:custGeom>
              <a:avLst/>
              <a:gdLst/>
              <a:ahLst/>
              <a:cxnLst/>
              <a:rect r="r" b="b" t="t" l="l"/>
              <a:pathLst>
                <a:path h="6244242" w="6542159">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6"/>
              <a:stretch>
                <a:fillRect l="223" t="0" r="223" b="0"/>
              </a:stretch>
            </a:blipFill>
          </p:spPr>
        </p:sp>
        <p:sp>
          <p:nvSpPr>
            <p:cNvPr name="Freeform 16" id="16"/>
            <p:cNvSpPr/>
            <p:nvPr/>
          </p:nvSpPr>
          <p:spPr>
            <a:xfrm flipH="false" flipV="false" rot="0">
              <a:off x="73038" y="66269"/>
              <a:ext cx="6350000" cy="6349987"/>
            </a:xfrm>
            <a:custGeom>
              <a:avLst/>
              <a:gdLst/>
              <a:ahLst/>
              <a:cxnLst/>
              <a:rect r="r" b="b" t="t" l="l"/>
              <a:pathLst>
                <a:path h="6349987" w="6350000">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F2F2F2"/>
            </a:solidFill>
          </p:spPr>
        </p:sp>
      </p:grpSp>
      <p:grpSp>
        <p:nvGrpSpPr>
          <p:cNvPr name="Group 17" id="17"/>
          <p:cNvGrpSpPr/>
          <p:nvPr/>
        </p:nvGrpSpPr>
        <p:grpSpPr>
          <a:xfrm rot="0">
            <a:off x="11726664" y="4821179"/>
            <a:ext cx="3145217" cy="3434885"/>
            <a:chOff x="0" y="0"/>
            <a:chExt cx="862412" cy="941838"/>
          </a:xfrm>
        </p:grpSpPr>
        <p:sp>
          <p:nvSpPr>
            <p:cNvPr name="Freeform 18" id="18"/>
            <p:cNvSpPr/>
            <p:nvPr/>
          </p:nvSpPr>
          <p:spPr>
            <a:xfrm flipH="false" flipV="false" rot="0">
              <a:off x="0" y="0"/>
              <a:ext cx="862412" cy="941838"/>
            </a:xfrm>
            <a:custGeom>
              <a:avLst/>
              <a:gdLst/>
              <a:ahLst/>
              <a:cxnLst/>
              <a:rect r="r" b="b" t="t" l="l"/>
              <a:pathLst>
                <a:path h="941838" w="862412">
                  <a:moveTo>
                    <a:pt x="0" y="0"/>
                  </a:moveTo>
                  <a:lnTo>
                    <a:pt x="862412" y="0"/>
                  </a:lnTo>
                  <a:lnTo>
                    <a:pt x="862412" y="941838"/>
                  </a:lnTo>
                  <a:lnTo>
                    <a:pt x="0" y="941838"/>
                  </a:lnTo>
                  <a:close/>
                </a:path>
              </a:pathLst>
            </a:custGeom>
            <a:solidFill>
              <a:srgbClr val="100F0D"/>
            </a:solidFill>
            <a:ln cap="sq">
              <a:noFill/>
              <a:prstDash val="solid"/>
              <a:miter/>
            </a:ln>
          </p:spPr>
        </p:sp>
        <p:sp>
          <p:nvSpPr>
            <p:cNvPr name="TextBox 19" id="19"/>
            <p:cNvSpPr txBox="true"/>
            <p:nvPr/>
          </p:nvSpPr>
          <p:spPr>
            <a:xfrm>
              <a:off x="0" y="-47625"/>
              <a:ext cx="862412" cy="989463"/>
            </a:xfrm>
            <a:prstGeom prst="rect">
              <a:avLst/>
            </a:prstGeom>
          </p:spPr>
          <p:txBody>
            <a:bodyPr anchor="ctr" rtlCol="false" tIns="50800" lIns="50800" bIns="50800" rIns="50800"/>
            <a:lstStyle/>
            <a:p>
              <a:pPr algn="ctr">
                <a:lnSpc>
                  <a:spcPts val="3360"/>
                </a:lnSpc>
              </a:pPr>
            </a:p>
          </p:txBody>
        </p:sp>
      </p:grpSp>
      <p:sp>
        <p:nvSpPr>
          <p:cNvPr name="TextBox 20" id="20"/>
          <p:cNvSpPr txBox="true"/>
          <p:nvPr/>
        </p:nvSpPr>
        <p:spPr>
          <a:xfrm rot="0">
            <a:off x="12104005" y="7488242"/>
            <a:ext cx="2302097" cy="304800"/>
          </a:xfrm>
          <a:prstGeom prst="rect">
            <a:avLst/>
          </a:prstGeom>
        </p:spPr>
        <p:txBody>
          <a:bodyPr anchor="t" rtlCol="false" tIns="0" lIns="0" bIns="0" rIns="0">
            <a:spAutoFit/>
          </a:bodyPr>
          <a:lstStyle/>
          <a:p>
            <a:pPr algn="ctr">
              <a:lnSpc>
                <a:spcPts val="2464"/>
              </a:lnSpc>
            </a:pPr>
            <a:r>
              <a:rPr lang="en-US" sz="2053" spc="102">
                <a:solidFill>
                  <a:srgbClr val="FFFBFB"/>
                </a:solidFill>
                <a:latin typeface="DM Sans"/>
              </a:rPr>
              <a:t>Client Manager</a:t>
            </a:r>
          </a:p>
        </p:txBody>
      </p:sp>
      <p:grpSp>
        <p:nvGrpSpPr>
          <p:cNvPr name="Group 21" id="21"/>
          <p:cNvGrpSpPr>
            <a:grpSpLocks noChangeAspect="true"/>
          </p:cNvGrpSpPr>
          <p:nvPr/>
        </p:nvGrpSpPr>
        <p:grpSpPr>
          <a:xfrm rot="0">
            <a:off x="11913951" y="3655690"/>
            <a:ext cx="2706695" cy="2696122"/>
            <a:chOff x="0" y="0"/>
            <a:chExt cx="6502400" cy="6477000"/>
          </a:xfrm>
        </p:grpSpPr>
        <p:sp>
          <p:nvSpPr>
            <p:cNvPr name="Freeform 22" id="22"/>
            <p:cNvSpPr/>
            <p:nvPr/>
          </p:nvSpPr>
          <p:spPr>
            <a:xfrm flipH="false" flipV="false" rot="0">
              <a:off x="-23042" y="119185"/>
              <a:ext cx="6542159" cy="6244242"/>
            </a:xfrm>
            <a:custGeom>
              <a:avLst/>
              <a:gdLst/>
              <a:ahLst/>
              <a:cxnLst/>
              <a:rect r="r" b="b" t="t" l="l"/>
              <a:pathLst>
                <a:path h="6244242" w="6542159">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7"/>
              <a:stretch>
                <a:fillRect l="-12309" t="-8248" r="223" b="-4339"/>
              </a:stretch>
            </a:blipFill>
          </p:spPr>
        </p:sp>
        <p:sp>
          <p:nvSpPr>
            <p:cNvPr name="Freeform 23" id="23"/>
            <p:cNvSpPr/>
            <p:nvPr/>
          </p:nvSpPr>
          <p:spPr>
            <a:xfrm flipH="false" flipV="false" rot="0">
              <a:off x="73038" y="66269"/>
              <a:ext cx="6350000" cy="6349987"/>
            </a:xfrm>
            <a:custGeom>
              <a:avLst/>
              <a:gdLst/>
              <a:ahLst/>
              <a:cxnLst/>
              <a:rect r="r" b="b" t="t" l="l"/>
              <a:pathLst>
                <a:path h="6349987" w="6350000">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F2F2F2"/>
            </a:solidFill>
          </p:spPr>
        </p:sp>
      </p:grpSp>
      <p:sp>
        <p:nvSpPr>
          <p:cNvPr name="Freeform 24" id="24"/>
          <p:cNvSpPr/>
          <p:nvPr/>
        </p:nvSpPr>
        <p:spPr>
          <a:xfrm flipH="false" flipV="false" rot="0">
            <a:off x="3416119" y="8256064"/>
            <a:ext cx="3145217" cy="333081"/>
          </a:xfrm>
          <a:custGeom>
            <a:avLst/>
            <a:gdLst/>
            <a:ahLst/>
            <a:cxnLst/>
            <a:rect r="r" b="b" t="t" l="l"/>
            <a:pathLst>
              <a:path h="333081" w="3145217">
                <a:moveTo>
                  <a:pt x="0" y="0"/>
                </a:moveTo>
                <a:lnTo>
                  <a:pt x="3145217" y="0"/>
                </a:lnTo>
                <a:lnTo>
                  <a:pt x="3145217" y="333081"/>
                </a:lnTo>
                <a:lnTo>
                  <a:pt x="0" y="333081"/>
                </a:lnTo>
                <a:lnTo>
                  <a:pt x="0" y="0"/>
                </a:lnTo>
                <a:close/>
              </a:path>
            </a:pathLst>
          </a:custGeom>
          <a:blipFill>
            <a:blip r:embed="rId8"/>
            <a:stretch>
              <a:fillRect l="0" t="-86495" r="0" b="0"/>
            </a:stretch>
          </a:blipFill>
        </p:spPr>
      </p:sp>
      <p:sp>
        <p:nvSpPr>
          <p:cNvPr name="Freeform 25" id="25"/>
          <p:cNvSpPr/>
          <p:nvPr/>
        </p:nvSpPr>
        <p:spPr>
          <a:xfrm flipH="false" flipV="false" rot="0">
            <a:off x="7571796" y="8256064"/>
            <a:ext cx="3145217" cy="333081"/>
          </a:xfrm>
          <a:custGeom>
            <a:avLst/>
            <a:gdLst/>
            <a:ahLst/>
            <a:cxnLst/>
            <a:rect r="r" b="b" t="t" l="l"/>
            <a:pathLst>
              <a:path h="333081" w="3145217">
                <a:moveTo>
                  <a:pt x="0" y="0"/>
                </a:moveTo>
                <a:lnTo>
                  <a:pt x="3145218" y="0"/>
                </a:lnTo>
                <a:lnTo>
                  <a:pt x="3145218" y="333081"/>
                </a:lnTo>
                <a:lnTo>
                  <a:pt x="0" y="333081"/>
                </a:lnTo>
                <a:lnTo>
                  <a:pt x="0" y="0"/>
                </a:lnTo>
                <a:close/>
              </a:path>
            </a:pathLst>
          </a:custGeom>
          <a:blipFill>
            <a:blip r:embed="rId8"/>
            <a:stretch>
              <a:fillRect l="0" t="-86495" r="0" b="0"/>
            </a:stretch>
          </a:blipFill>
        </p:spPr>
      </p:sp>
      <p:sp>
        <p:nvSpPr>
          <p:cNvPr name="Freeform 26" id="26"/>
          <p:cNvSpPr/>
          <p:nvPr/>
        </p:nvSpPr>
        <p:spPr>
          <a:xfrm flipH="false" flipV="false" rot="0">
            <a:off x="11726664" y="8256064"/>
            <a:ext cx="3145217" cy="333081"/>
          </a:xfrm>
          <a:custGeom>
            <a:avLst/>
            <a:gdLst/>
            <a:ahLst/>
            <a:cxnLst/>
            <a:rect r="r" b="b" t="t" l="l"/>
            <a:pathLst>
              <a:path h="333081" w="3145217">
                <a:moveTo>
                  <a:pt x="0" y="0"/>
                </a:moveTo>
                <a:lnTo>
                  <a:pt x="3145217" y="0"/>
                </a:lnTo>
                <a:lnTo>
                  <a:pt x="3145217" y="333081"/>
                </a:lnTo>
                <a:lnTo>
                  <a:pt x="0" y="333081"/>
                </a:lnTo>
                <a:lnTo>
                  <a:pt x="0" y="0"/>
                </a:lnTo>
                <a:close/>
              </a:path>
            </a:pathLst>
          </a:custGeom>
          <a:blipFill>
            <a:blip r:embed="rId8"/>
            <a:stretch>
              <a:fillRect l="0" t="-86495" r="0" b="0"/>
            </a:stretch>
          </a:blipFill>
        </p:spPr>
      </p:sp>
      <p:sp>
        <p:nvSpPr>
          <p:cNvPr name="Freeform 27" id="27"/>
          <p:cNvSpPr/>
          <p:nvPr/>
        </p:nvSpPr>
        <p:spPr>
          <a:xfrm flipH="false" flipV="false" rot="0">
            <a:off x="13804097" y="8030085"/>
            <a:ext cx="3145217" cy="333081"/>
          </a:xfrm>
          <a:custGeom>
            <a:avLst/>
            <a:gdLst/>
            <a:ahLst/>
            <a:cxnLst/>
            <a:rect r="r" b="b" t="t" l="l"/>
            <a:pathLst>
              <a:path h="333081" w="3145217">
                <a:moveTo>
                  <a:pt x="0" y="0"/>
                </a:moveTo>
                <a:lnTo>
                  <a:pt x="3145218" y="0"/>
                </a:lnTo>
                <a:lnTo>
                  <a:pt x="3145218" y="333081"/>
                </a:lnTo>
                <a:lnTo>
                  <a:pt x="0" y="333081"/>
                </a:lnTo>
                <a:lnTo>
                  <a:pt x="0" y="0"/>
                </a:lnTo>
                <a:close/>
              </a:path>
            </a:pathLst>
          </a:custGeom>
          <a:blipFill>
            <a:blip r:embed="rId8"/>
            <a:stretch>
              <a:fillRect l="0" t="-86495" r="0" b="0"/>
            </a:stretch>
          </a:blipFill>
        </p:spPr>
      </p:sp>
      <p:sp>
        <p:nvSpPr>
          <p:cNvPr name="TextBox 28" id="28"/>
          <p:cNvSpPr txBox="true"/>
          <p:nvPr/>
        </p:nvSpPr>
        <p:spPr>
          <a:xfrm rot="0">
            <a:off x="2343797" y="1155414"/>
            <a:ext cx="13617940" cy="1594138"/>
          </a:xfrm>
          <a:prstGeom prst="rect">
            <a:avLst/>
          </a:prstGeom>
        </p:spPr>
        <p:txBody>
          <a:bodyPr anchor="t" rtlCol="false" tIns="0" lIns="0" bIns="0" rIns="0">
            <a:spAutoFit/>
          </a:bodyPr>
          <a:lstStyle/>
          <a:p>
            <a:pPr algn="ctr" marL="0" indent="0" lvl="0">
              <a:lnSpc>
                <a:spcPts val="13015"/>
              </a:lnSpc>
              <a:spcBef>
                <a:spcPct val="0"/>
              </a:spcBef>
            </a:pPr>
            <a:r>
              <a:rPr lang="en-US" sz="9431" spc="924">
                <a:solidFill>
                  <a:srgbClr val="231F20"/>
                </a:solidFill>
                <a:latin typeface="Oswald Bold"/>
              </a:rPr>
              <a:t>OUR TEAM</a:t>
            </a:r>
          </a:p>
        </p:txBody>
      </p:sp>
      <p:sp>
        <p:nvSpPr>
          <p:cNvPr name="TextBox 29" id="29"/>
          <p:cNvSpPr txBox="true"/>
          <p:nvPr/>
        </p:nvSpPr>
        <p:spPr>
          <a:xfrm rot="0">
            <a:off x="3860187" y="6558496"/>
            <a:ext cx="2257081" cy="809625"/>
          </a:xfrm>
          <a:prstGeom prst="rect">
            <a:avLst/>
          </a:prstGeom>
        </p:spPr>
        <p:txBody>
          <a:bodyPr anchor="t" rtlCol="false" tIns="0" lIns="0" bIns="0" rIns="0">
            <a:spAutoFit/>
          </a:bodyPr>
          <a:lstStyle/>
          <a:p>
            <a:pPr algn="ctr">
              <a:lnSpc>
                <a:spcPts val="3286"/>
              </a:lnSpc>
            </a:pPr>
            <a:r>
              <a:rPr lang="en-US" sz="2738" spc="136">
                <a:solidFill>
                  <a:srgbClr val="FFFBFB"/>
                </a:solidFill>
                <a:latin typeface="DM Sans"/>
              </a:rPr>
              <a:t>Ira</a:t>
            </a:r>
          </a:p>
          <a:p>
            <a:pPr algn="ctr">
              <a:lnSpc>
                <a:spcPts val="3286"/>
              </a:lnSpc>
            </a:pPr>
            <a:r>
              <a:rPr lang="en-US" sz="2738" spc="136">
                <a:solidFill>
                  <a:srgbClr val="FFFBFB"/>
                </a:solidFill>
                <a:latin typeface="DM Sans"/>
              </a:rPr>
              <a:t>Safonik</a:t>
            </a:r>
          </a:p>
        </p:txBody>
      </p:sp>
      <p:sp>
        <p:nvSpPr>
          <p:cNvPr name="TextBox 30" id="30"/>
          <p:cNvSpPr txBox="true"/>
          <p:nvPr/>
        </p:nvSpPr>
        <p:spPr>
          <a:xfrm rot="0">
            <a:off x="3793461" y="7488242"/>
            <a:ext cx="2302097" cy="609600"/>
          </a:xfrm>
          <a:prstGeom prst="rect">
            <a:avLst/>
          </a:prstGeom>
        </p:spPr>
        <p:txBody>
          <a:bodyPr anchor="t" rtlCol="false" tIns="0" lIns="0" bIns="0" rIns="0">
            <a:spAutoFit/>
          </a:bodyPr>
          <a:lstStyle/>
          <a:p>
            <a:pPr algn="ctr">
              <a:lnSpc>
                <a:spcPts val="2464"/>
              </a:lnSpc>
            </a:pPr>
            <a:r>
              <a:rPr lang="en-US" sz="2053" spc="102">
                <a:solidFill>
                  <a:srgbClr val="FFFBFB"/>
                </a:solidFill>
                <a:latin typeface="DM Sans"/>
              </a:rPr>
              <a:t>Junior Data Analyst</a:t>
            </a:r>
          </a:p>
        </p:txBody>
      </p:sp>
      <p:sp>
        <p:nvSpPr>
          <p:cNvPr name="TextBox 31" id="31"/>
          <p:cNvSpPr txBox="true"/>
          <p:nvPr/>
        </p:nvSpPr>
        <p:spPr>
          <a:xfrm rot="0">
            <a:off x="8005441" y="6558496"/>
            <a:ext cx="2213980" cy="809625"/>
          </a:xfrm>
          <a:prstGeom prst="rect">
            <a:avLst/>
          </a:prstGeom>
        </p:spPr>
        <p:txBody>
          <a:bodyPr anchor="t" rtlCol="false" tIns="0" lIns="0" bIns="0" rIns="0">
            <a:spAutoFit/>
          </a:bodyPr>
          <a:lstStyle/>
          <a:p>
            <a:pPr algn="ctr">
              <a:lnSpc>
                <a:spcPts val="3286"/>
              </a:lnSpc>
            </a:pPr>
            <a:r>
              <a:rPr lang="en-US" sz="2738" spc="136">
                <a:solidFill>
                  <a:srgbClr val="FFFBFB"/>
                </a:solidFill>
                <a:latin typeface="DM Sans"/>
              </a:rPr>
              <a:t>Yulia Malyovana</a:t>
            </a:r>
          </a:p>
        </p:txBody>
      </p:sp>
      <p:sp>
        <p:nvSpPr>
          <p:cNvPr name="TextBox 32" id="32"/>
          <p:cNvSpPr txBox="true"/>
          <p:nvPr/>
        </p:nvSpPr>
        <p:spPr>
          <a:xfrm rot="0">
            <a:off x="7949138" y="7488242"/>
            <a:ext cx="2302097" cy="304800"/>
          </a:xfrm>
          <a:prstGeom prst="rect">
            <a:avLst/>
          </a:prstGeom>
        </p:spPr>
        <p:txBody>
          <a:bodyPr anchor="t" rtlCol="false" tIns="0" lIns="0" bIns="0" rIns="0">
            <a:spAutoFit/>
          </a:bodyPr>
          <a:lstStyle/>
          <a:p>
            <a:pPr algn="ctr">
              <a:lnSpc>
                <a:spcPts val="2464"/>
              </a:lnSpc>
            </a:pPr>
            <a:r>
              <a:rPr lang="en-US" sz="2053" spc="102">
                <a:solidFill>
                  <a:srgbClr val="FFFBFB"/>
                </a:solidFill>
                <a:latin typeface="DM Sans"/>
              </a:rPr>
              <a:t>Technical Expert</a:t>
            </a:r>
          </a:p>
        </p:txBody>
      </p:sp>
      <p:sp>
        <p:nvSpPr>
          <p:cNvPr name="TextBox 33" id="33"/>
          <p:cNvSpPr txBox="true"/>
          <p:nvPr/>
        </p:nvSpPr>
        <p:spPr>
          <a:xfrm rot="0">
            <a:off x="12294659" y="6558496"/>
            <a:ext cx="2009227" cy="1628775"/>
          </a:xfrm>
          <a:prstGeom prst="rect">
            <a:avLst/>
          </a:prstGeom>
        </p:spPr>
        <p:txBody>
          <a:bodyPr anchor="t" rtlCol="false" tIns="0" lIns="0" bIns="0" rIns="0">
            <a:spAutoFit/>
          </a:bodyPr>
          <a:lstStyle/>
          <a:p>
            <a:pPr algn="ctr">
              <a:lnSpc>
                <a:spcPts val="3286"/>
              </a:lnSpc>
            </a:pPr>
            <a:r>
              <a:rPr lang="en-US" sz="2738" spc="136">
                <a:solidFill>
                  <a:srgbClr val="FFFBFB"/>
                </a:solidFill>
                <a:latin typeface="DM Sans"/>
              </a:rPr>
              <a:t>Yulia Volkova</a:t>
            </a:r>
          </a:p>
          <a:p>
            <a:pPr algn="ctr">
              <a:lnSpc>
                <a:spcPts val="3286"/>
              </a:lnSpc>
            </a:pPr>
          </a:p>
          <a:p>
            <a:pPr algn="ctr">
              <a:lnSpc>
                <a:spcPts val="3286"/>
              </a:lnSpc>
            </a:pPr>
            <a:r>
              <a:rPr lang="en-US" sz="2738" spc="136">
                <a:solidFill>
                  <a:srgbClr val="FFFBFB"/>
                </a:solidFill>
                <a:latin typeface="DM Sans"/>
              </a:rPr>
              <a:t> </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10580377">
            <a:off x="9407140" y="-9309963"/>
            <a:ext cx="24036383" cy="24664199"/>
          </a:xfrm>
          <a:custGeom>
            <a:avLst/>
            <a:gdLst/>
            <a:ahLst/>
            <a:cxnLst/>
            <a:rect r="r" b="b" t="t" l="l"/>
            <a:pathLst>
              <a:path h="24664199" w="24036383">
                <a:moveTo>
                  <a:pt x="0" y="0"/>
                </a:moveTo>
                <a:lnTo>
                  <a:pt x="24036383" y="0"/>
                </a:lnTo>
                <a:lnTo>
                  <a:pt x="24036383" y="24664198"/>
                </a:lnTo>
                <a:lnTo>
                  <a:pt x="0" y="2466419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true" flipV="false" rot="0">
            <a:off x="-4254153" y="7476061"/>
            <a:ext cx="11881594" cy="3564478"/>
          </a:xfrm>
          <a:custGeom>
            <a:avLst/>
            <a:gdLst/>
            <a:ahLst/>
            <a:cxnLst/>
            <a:rect r="r" b="b" t="t" l="l"/>
            <a:pathLst>
              <a:path h="3564478" w="11881594">
                <a:moveTo>
                  <a:pt x="11881594" y="0"/>
                </a:moveTo>
                <a:lnTo>
                  <a:pt x="0" y="0"/>
                </a:lnTo>
                <a:lnTo>
                  <a:pt x="0" y="3564478"/>
                </a:lnTo>
                <a:lnTo>
                  <a:pt x="11881594" y="3564478"/>
                </a:lnTo>
                <a:lnTo>
                  <a:pt x="11881594"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666662" y="5976512"/>
            <a:ext cx="3091800" cy="2911257"/>
          </a:xfrm>
          <a:custGeom>
            <a:avLst/>
            <a:gdLst/>
            <a:ahLst/>
            <a:cxnLst/>
            <a:rect r="r" b="b" t="t" l="l"/>
            <a:pathLst>
              <a:path h="2911257" w="3091800">
                <a:moveTo>
                  <a:pt x="0" y="0"/>
                </a:moveTo>
                <a:lnTo>
                  <a:pt x="3091801" y="0"/>
                </a:lnTo>
                <a:lnTo>
                  <a:pt x="3091801" y="2911258"/>
                </a:lnTo>
                <a:lnTo>
                  <a:pt x="0" y="291125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pic>
        <p:nvPicPr>
          <p:cNvPr name="Picture 6" id="6"/>
          <p:cNvPicPr>
            <a:picLocks noChangeAspect="true"/>
          </p:cNvPicPr>
          <p:nvPr/>
        </p:nvPicPr>
        <p:blipFill>
          <a:blip r:embed="rId9"/>
          <a:srcRect l="0" t="0" r="0" b="0"/>
          <a:stretch>
            <a:fillRect/>
          </a:stretch>
        </p:blipFill>
        <p:spPr>
          <a:xfrm flipH="false" flipV="false" rot="0">
            <a:off x="4994162" y="5976512"/>
            <a:ext cx="3414487" cy="2868169"/>
          </a:xfrm>
          <a:prstGeom prst="rect">
            <a:avLst/>
          </a:prstGeom>
        </p:spPr>
      </p:pic>
      <p:sp>
        <p:nvSpPr>
          <p:cNvPr name="TextBox 7" id="7"/>
          <p:cNvSpPr txBox="true"/>
          <p:nvPr/>
        </p:nvSpPr>
        <p:spPr>
          <a:xfrm rot="0">
            <a:off x="1561733" y="2105045"/>
            <a:ext cx="8097687" cy="3241963"/>
          </a:xfrm>
          <a:prstGeom prst="rect">
            <a:avLst/>
          </a:prstGeom>
        </p:spPr>
        <p:txBody>
          <a:bodyPr anchor="t" rtlCol="false" tIns="0" lIns="0" bIns="0" rIns="0">
            <a:spAutoFit/>
          </a:bodyPr>
          <a:lstStyle/>
          <a:p>
            <a:pPr marL="0" indent="0" lvl="0">
              <a:lnSpc>
                <a:spcPts val="13015"/>
              </a:lnSpc>
              <a:spcBef>
                <a:spcPct val="0"/>
              </a:spcBef>
            </a:pPr>
            <a:r>
              <a:rPr lang="en-US" sz="9431" spc="924">
                <a:solidFill>
                  <a:srgbClr val="231F20"/>
                </a:solidFill>
                <a:latin typeface="Oswald Bold"/>
              </a:rPr>
              <a:t>THANK`S FOR KNOWLEDGE </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sp>
        <p:nvSpPr>
          <p:cNvPr name="Freeform 2" id="2"/>
          <p:cNvSpPr/>
          <p:nvPr/>
        </p:nvSpPr>
        <p:spPr>
          <a:xfrm flipH="false" flipV="false" rot="7659121">
            <a:off x="-4012602" y="5585714"/>
            <a:ext cx="7629294" cy="7828566"/>
          </a:xfrm>
          <a:custGeom>
            <a:avLst/>
            <a:gdLst/>
            <a:ahLst/>
            <a:cxnLst/>
            <a:rect r="r" b="b" t="t" l="l"/>
            <a:pathLst>
              <a:path h="7828566" w="7629294">
                <a:moveTo>
                  <a:pt x="0" y="0"/>
                </a:moveTo>
                <a:lnTo>
                  <a:pt x="7629294" y="0"/>
                </a:lnTo>
                <a:lnTo>
                  <a:pt x="7629294" y="7828566"/>
                </a:lnTo>
                <a:lnTo>
                  <a:pt x="0" y="78285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5019320" y="2901697"/>
            <a:ext cx="1400485" cy="6493178"/>
            <a:chOff x="0" y="0"/>
            <a:chExt cx="368852" cy="1710138"/>
          </a:xfrm>
        </p:grpSpPr>
        <p:sp>
          <p:nvSpPr>
            <p:cNvPr name="Freeform 4" id="4"/>
            <p:cNvSpPr/>
            <p:nvPr/>
          </p:nvSpPr>
          <p:spPr>
            <a:xfrm flipH="false" flipV="false" rot="0">
              <a:off x="0" y="0"/>
              <a:ext cx="368852" cy="1710137"/>
            </a:xfrm>
            <a:custGeom>
              <a:avLst/>
              <a:gdLst/>
              <a:ahLst/>
              <a:cxnLst/>
              <a:rect r="r" b="b" t="t" l="l"/>
              <a:pathLst>
                <a:path h="1710137" w="368852">
                  <a:moveTo>
                    <a:pt x="0" y="0"/>
                  </a:moveTo>
                  <a:lnTo>
                    <a:pt x="368852" y="0"/>
                  </a:lnTo>
                  <a:lnTo>
                    <a:pt x="368852" y="1710137"/>
                  </a:lnTo>
                  <a:lnTo>
                    <a:pt x="0" y="1710137"/>
                  </a:lnTo>
                  <a:close/>
                </a:path>
              </a:pathLst>
            </a:custGeom>
            <a:solidFill>
              <a:srgbClr val="CCCCCC"/>
            </a:solidFill>
          </p:spPr>
        </p:sp>
        <p:sp>
          <p:nvSpPr>
            <p:cNvPr name="TextBox 5" id="5"/>
            <p:cNvSpPr txBox="true"/>
            <p:nvPr/>
          </p:nvSpPr>
          <p:spPr>
            <a:xfrm>
              <a:off x="0" y="-19050"/>
              <a:ext cx="368852" cy="1729188"/>
            </a:xfrm>
            <a:prstGeom prst="rect">
              <a:avLst/>
            </a:prstGeom>
          </p:spPr>
          <p:txBody>
            <a:bodyPr anchor="ctr" rtlCol="false" tIns="50800" lIns="50800" bIns="50800" rIns="50800"/>
            <a:lstStyle/>
            <a:p>
              <a:pPr algn="ctr">
                <a:lnSpc>
                  <a:spcPts val="2859"/>
                </a:lnSpc>
              </a:pPr>
            </a:p>
          </p:txBody>
        </p:sp>
      </p:grpSp>
      <p:sp>
        <p:nvSpPr>
          <p:cNvPr name="TextBox 6" id="6"/>
          <p:cNvSpPr txBox="true"/>
          <p:nvPr/>
        </p:nvSpPr>
        <p:spPr>
          <a:xfrm rot="0">
            <a:off x="4980992" y="1036994"/>
            <a:ext cx="7416941" cy="1683727"/>
          </a:xfrm>
          <a:prstGeom prst="rect">
            <a:avLst/>
          </a:prstGeom>
        </p:spPr>
        <p:txBody>
          <a:bodyPr anchor="t" rtlCol="false" tIns="0" lIns="0" bIns="0" rIns="0">
            <a:spAutoFit/>
          </a:bodyPr>
          <a:lstStyle/>
          <a:p>
            <a:pPr algn="ctr">
              <a:lnSpc>
                <a:spcPts val="13774"/>
              </a:lnSpc>
            </a:pPr>
            <a:r>
              <a:rPr lang="en-US" sz="9981" spc="978">
                <a:solidFill>
                  <a:srgbClr val="231F20"/>
                </a:solidFill>
                <a:latin typeface="Oswald Bold"/>
              </a:rPr>
              <a:t>AGENDA</a:t>
            </a:r>
          </a:p>
        </p:txBody>
      </p:sp>
      <p:sp>
        <p:nvSpPr>
          <p:cNvPr name="Freeform 7" id="7"/>
          <p:cNvSpPr/>
          <p:nvPr/>
        </p:nvSpPr>
        <p:spPr>
          <a:xfrm flipH="false" flipV="false" rot="2016048">
            <a:off x="12243487" y="-1005305"/>
            <a:ext cx="10749463" cy="2687366"/>
          </a:xfrm>
          <a:custGeom>
            <a:avLst/>
            <a:gdLst/>
            <a:ahLst/>
            <a:cxnLst/>
            <a:rect r="r" b="b" t="t" l="l"/>
            <a:pathLst>
              <a:path h="2687366" w="10749463">
                <a:moveTo>
                  <a:pt x="0" y="0"/>
                </a:moveTo>
                <a:lnTo>
                  <a:pt x="10749463" y="0"/>
                </a:lnTo>
                <a:lnTo>
                  <a:pt x="10749463" y="2687365"/>
                </a:lnTo>
                <a:lnTo>
                  <a:pt x="0" y="268736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8" id="8"/>
          <p:cNvSpPr txBox="true"/>
          <p:nvPr/>
        </p:nvSpPr>
        <p:spPr>
          <a:xfrm rot="0">
            <a:off x="5231353" y="3225185"/>
            <a:ext cx="937219" cy="657225"/>
          </a:xfrm>
          <a:prstGeom prst="rect">
            <a:avLst/>
          </a:prstGeom>
        </p:spPr>
        <p:txBody>
          <a:bodyPr anchor="t" rtlCol="false" tIns="0" lIns="0" bIns="0" rIns="0">
            <a:spAutoFit/>
          </a:bodyPr>
          <a:lstStyle/>
          <a:p>
            <a:pPr algn="ctr">
              <a:lnSpc>
                <a:spcPts val="5126"/>
              </a:lnSpc>
            </a:pPr>
            <a:r>
              <a:rPr lang="en-US" sz="4271">
                <a:solidFill>
                  <a:srgbClr val="363636"/>
                </a:solidFill>
                <a:latin typeface="Oswald Bold Italics"/>
              </a:rPr>
              <a:t>01</a:t>
            </a:r>
          </a:p>
        </p:txBody>
      </p:sp>
      <p:sp>
        <p:nvSpPr>
          <p:cNvPr name="TextBox 9" id="9"/>
          <p:cNvSpPr txBox="true"/>
          <p:nvPr/>
        </p:nvSpPr>
        <p:spPr>
          <a:xfrm rot="0">
            <a:off x="5231353" y="4022304"/>
            <a:ext cx="937219" cy="657225"/>
          </a:xfrm>
          <a:prstGeom prst="rect">
            <a:avLst/>
          </a:prstGeom>
        </p:spPr>
        <p:txBody>
          <a:bodyPr anchor="t" rtlCol="false" tIns="0" lIns="0" bIns="0" rIns="0">
            <a:spAutoFit/>
          </a:bodyPr>
          <a:lstStyle/>
          <a:p>
            <a:pPr algn="ctr">
              <a:lnSpc>
                <a:spcPts val="5126"/>
              </a:lnSpc>
            </a:pPr>
            <a:r>
              <a:rPr lang="en-US" sz="4271">
                <a:solidFill>
                  <a:srgbClr val="363636"/>
                </a:solidFill>
                <a:latin typeface="Oswald Bold Italics"/>
              </a:rPr>
              <a:t>02</a:t>
            </a:r>
          </a:p>
        </p:txBody>
      </p:sp>
      <p:sp>
        <p:nvSpPr>
          <p:cNvPr name="TextBox 10" id="10"/>
          <p:cNvSpPr txBox="true"/>
          <p:nvPr/>
        </p:nvSpPr>
        <p:spPr>
          <a:xfrm rot="0">
            <a:off x="5231353" y="4903461"/>
            <a:ext cx="937219" cy="657225"/>
          </a:xfrm>
          <a:prstGeom prst="rect">
            <a:avLst/>
          </a:prstGeom>
        </p:spPr>
        <p:txBody>
          <a:bodyPr anchor="t" rtlCol="false" tIns="0" lIns="0" bIns="0" rIns="0">
            <a:spAutoFit/>
          </a:bodyPr>
          <a:lstStyle/>
          <a:p>
            <a:pPr algn="ctr">
              <a:lnSpc>
                <a:spcPts val="5126"/>
              </a:lnSpc>
            </a:pPr>
            <a:r>
              <a:rPr lang="en-US" sz="4271">
                <a:solidFill>
                  <a:srgbClr val="363636"/>
                </a:solidFill>
                <a:latin typeface="Oswald Bold Italics"/>
              </a:rPr>
              <a:t>03</a:t>
            </a:r>
          </a:p>
        </p:txBody>
      </p:sp>
      <p:sp>
        <p:nvSpPr>
          <p:cNvPr name="TextBox 11" id="11"/>
          <p:cNvSpPr txBox="true"/>
          <p:nvPr/>
        </p:nvSpPr>
        <p:spPr>
          <a:xfrm rot="0">
            <a:off x="5231353" y="5700580"/>
            <a:ext cx="937219" cy="657225"/>
          </a:xfrm>
          <a:prstGeom prst="rect">
            <a:avLst/>
          </a:prstGeom>
        </p:spPr>
        <p:txBody>
          <a:bodyPr anchor="t" rtlCol="false" tIns="0" lIns="0" bIns="0" rIns="0">
            <a:spAutoFit/>
          </a:bodyPr>
          <a:lstStyle/>
          <a:p>
            <a:pPr algn="ctr">
              <a:lnSpc>
                <a:spcPts val="5126"/>
              </a:lnSpc>
            </a:pPr>
            <a:r>
              <a:rPr lang="en-US" sz="4271">
                <a:solidFill>
                  <a:srgbClr val="363636"/>
                </a:solidFill>
                <a:latin typeface="Oswald Bold Italics"/>
              </a:rPr>
              <a:t>04</a:t>
            </a:r>
          </a:p>
        </p:txBody>
      </p:sp>
      <p:sp>
        <p:nvSpPr>
          <p:cNvPr name="TextBox 12" id="12"/>
          <p:cNvSpPr txBox="true"/>
          <p:nvPr/>
        </p:nvSpPr>
        <p:spPr>
          <a:xfrm rot="0">
            <a:off x="5250954" y="6492957"/>
            <a:ext cx="937219" cy="657225"/>
          </a:xfrm>
          <a:prstGeom prst="rect">
            <a:avLst/>
          </a:prstGeom>
        </p:spPr>
        <p:txBody>
          <a:bodyPr anchor="t" rtlCol="false" tIns="0" lIns="0" bIns="0" rIns="0">
            <a:spAutoFit/>
          </a:bodyPr>
          <a:lstStyle/>
          <a:p>
            <a:pPr algn="ctr">
              <a:lnSpc>
                <a:spcPts val="5126"/>
              </a:lnSpc>
            </a:pPr>
            <a:r>
              <a:rPr lang="en-US" sz="4271">
                <a:solidFill>
                  <a:srgbClr val="363636"/>
                </a:solidFill>
                <a:latin typeface="Oswald Bold Italics"/>
              </a:rPr>
              <a:t>05</a:t>
            </a:r>
          </a:p>
        </p:txBody>
      </p:sp>
      <p:sp>
        <p:nvSpPr>
          <p:cNvPr name="TextBox 13" id="13"/>
          <p:cNvSpPr txBox="true"/>
          <p:nvPr/>
        </p:nvSpPr>
        <p:spPr>
          <a:xfrm rot="0">
            <a:off x="5250954" y="7323921"/>
            <a:ext cx="937219" cy="657225"/>
          </a:xfrm>
          <a:prstGeom prst="rect">
            <a:avLst/>
          </a:prstGeom>
        </p:spPr>
        <p:txBody>
          <a:bodyPr anchor="t" rtlCol="false" tIns="0" lIns="0" bIns="0" rIns="0">
            <a:spAutoFit/>
          </a:bodyPr>
          <a:lstStyle/>
          <a:p>
            <a:pPr algn="ctr">
              <a:lnSpc>
                <a:spcPts val="5126"/>
              </a:lnSpc>
            </a:pPr>
            <a:r>
              <a:rPr lang="en-US" sz="4271">
                <a:solidFill>
                  <a:srgbClr val="363636"/>
                </a:solidFill>
                <a:latin typeface="Oswald Bold Italics"/>
              </a:rPr>
              <a:t>06</a:t>
            </a:r>
          </a:p>
        </p:txBody>
      </p:sp>
      <p:sp>
        <p:nvSpPr>
          <p:cNvPr name="TextBox 14" id="14"/>
          <p:cNvSpPr txBox="true"/>
          <p:nvPr/>
        </p:nvSpPr>
        <p:spPr>
          <a:xfrm rot="0">
            <a:off x="5250954" y="8174214"/>
            <a:ext cx="937219" cy="657225"/>
          </a:xfrm>
          <a:prstGeom prst="rect">
            <a:avLst/>
          </a:prstGeom>
        </p:spPr>
        <p:txBody>
          <a:bodyPr anchor="t" rtlCol="false" tIns="0" lIns="0" bIns="0" rIns="0">
            <a:spAutoFit/>
          </a:bodyPr>
          <a:lstStyle/>
          <a:p>
            <a:pPr algn="ctr">
              <a:lnSpc>
                <a:spcPts val="5126"/>
              </a:lnSpc>
            </a:pPr>
            <a:r>
              <a:rPr lang="en-US" sz="4271">
                <a:solidFill>
                  <a:srgbClr val="363636"/>
                </a:solidFill>
                <a:latin typeface="Oswald Bold Italics"/>
              </a:rPr>
              <a:t>07</a:t>
            </a:r>
          </a:p>
        </p:txBody>
      </p:sp>
      <p:sp>
        <p:nvSpPr>
          <p:cNvPr name="TextBox 15" id="15"/>
          <p:cNvSpPr txBox="true"/>
          <p:nvPr/>
        </p:nvSpPr>
        <p:spPr>
          <a:xfrm rot="0">
            <a:off x="6607430" y="3333137"/>
            <a:ext cx="5790503" cy="418548"/>
          </a:xfrm>
          <a:prstGeom prst="rect">
            <a:avLst/>
          </a:prstGeom>
        </p:spPr>
        <p:txBody>
          <a:bodyPr anchor="t" rtlCol="false" tIns="0" lIns="0" bIns="0" rIns="0">
            <a:spAutoFit/>
          </a:bodyPr>
          <a:lstStyle/>
          <a:p>
            <a:pPr>
              <a:lnSpc>
                <a:spcPts val="3483"/>
              </a:lnSpc>
            </a:pPr>
            <a:r>
              <a:rPr lang="en-US" sz="2524" spc="247">
                <a:solidFill>
                  <a:srgbClr val="231F20"/>
                </a:solidFill>
                <a:latin typeface="DM Sans"/>
              </a:rPr>
              <a:t>PROJECT OVERVIEW</a:t>
            </a:r>
          </a:p>
        </p:txBody>
      </p:sp>
      <p:sp>
        <p:nvSpPr>
          <p:cNvPr name="TextBox 16" id="16"/>
          <p:cNvSpPr txBox="true"/>
          <p:nvPr/>
        </p:nvSpPr>
        <p:spPr>
          <a:xfrm rot="0">
            <a:off x="6607430" y="4203619"/>
            <a:ext cx="6423611" cy="418548"/>
          </a:xfrm>
          <a:prstGeom prst="rect">
            <a:avLst/>
          </a:prstGeom>
        </p:spPr>
        <p:txBody>
          <a:bodyPr anchor="t" rtlCol="false" tIns="0" lIns="0" bIns="0" rIns="0">
            <a:spAutoFit/>
          </a:bodyPr>
          <a:lstStyle/>
          <a:p>
            <a:pPr>
              <a:lnSpc>
                <a:spcPts val="3483"/>
              </a:lnSpc>
            </a:pPr>
            <a:r>
              <a:rPr lang="en-US" sz="2524" spc="247">
                <a:solidFill>
                  <a:srgbClr val="231F20"/>
                </a:solidFill>
                <a:latin typeface="DM Sans"/>
              </a:rPr>
              <a:t>TECHNOLOGY TOOLS</a:t>
            </a:r>
          </a:p>
        </p:txBody>
      </p:sp>
      <p:sp>
        <p:nvSpPr>
          <p:cNvPr name="TextBox 17" id="17"/>
          <p:cNvSpPr txBox="true"/>
          <p:nvPr/>
        </p:nvSpPr>
        <p:spPr>
          <a:xfrm rot="0">
            <a:off x="6607430" y="5008512"/>
            <a:ext cx="5790503" cy="418548"/>
          </a:xfrm>
          <a:prstGeom prst="rect">
            <a:avLst/>
          </a:prstGeom>
        </p:spPr>
        <p:txBody>
          <a:bodyPr anchor="t" rtlCol="false" tIns="0" lIns="0" bIns="0" rIns="0">
            <a:spAutoFit/>
          </a:bodyPr>
          <a:lstStyle/>
          <a:p>
            <a:pPr algn="l" marL="0" indent="0" lvl="0">
              <a:lnSpc>
                <a:spcPts val="3483"/>
              </a:lnSpc>
              <a:spcBef>
                <a:spcPct val="0"/>
              </a:spcBef>
            </a:pPr>
            <a:r>
              <a:rPr lang="en-US" sz="2524" spc="247">
                <a:solidFill>
                  <a:srgbClr val="231F20"/>
                </a:solidFill>
                <a:latin typeface="DM Sans"/>
              </a:rPr>
              <a:t>KEY METRICS</a:t>
            </a:r>
          </a:p>
        </p:txBody>
      </p:sp>
      <p:sp>
        <p:nvSpPr>
          <p:cNvPr name="TextBox 18" id="18"/>
          <p:cNvSpPr txBox="true"/>
          <p:nvPr/>
        </p:nvSpPr>
        <p:spPr>
          <a:xfrm rot="0">
            <a:off x="6607430" y="5841663"/>
            <a:ext cx="6076629" cy="418548"/>
          </a:xfrm>
          <a:prstGeom prst="rect">
            <a:avLst/>
          </a:prstGeom>
        </p:spPr>
        <p:txBody>
          <a:bodyPr anchor="t" rtlCol="false" tIns="0" lIns="0" bIns="0" rIns="0">
            <a:spAutoFit/>
          </a:bodyPr>
          <a:lstStyle/>
          <a:p>
            <a:pPr algn="l" marL="0" indent="0" lvl="0">
              <a:lnSpc>
                <a:spcPts val="3483"/>
              </a:lnSpc>
              <a:spcBef>
                <a:spcPct val="0"/>
              </a:spcBef>
            </a:pPr>
            <a:r>
              <a:rPr lang="en-US" sz="2524" spc="247">
                <a:solidFill>
                  <a:srgbClr val="231F20"/>
                </a:solidFill>
                <a:latin typeface="DM Sans"/>
              </a:rPr>
              <a:t>PROJECT TIMELINE</a:t>
            </a:r>
          </a:p>
        </p:txBody>
      </p:sp>
      <p:sp>
        <p:nvSpPr>
          <p:cNvPr name="TextBox 19" id="19"/>
          <p:cNvSpPr txBox="true"/>
          <p:nvPr/>
        </p:nvSpPr>
        <p:spPr>
          <a:xfrm rot="0">
            <a:off x="6607430" y="7562598"/>
            <a:ext cx="6076629" cy="418548"/>
          </a:xfrm>
          <a:prstGeom prst="rect">
            <a:avLst/>
          </a:prstGeom>
        </p:spPr>
        <p:txBody>
          <a:bodyPr anchor="t" rtlCol="false" tIns="0" lIns="0" bIns="0" rIns="0">
            <a:spAutoFit/>
          </a:bodyPr>
          <a:lstStyle/>
          <a:p>
            <a:pPr algn="l" marL="0" indent="0" lvl="0">
              <a:lnSpc>
                <a:spcPts val="3483"/>
              </a:lnSpc>
              <a:spcBef>
                <a:spcPct val="0"/>
              </a:spcBef>
            </a:pPr>
            <a:r>
              <a:rPr lang="en-US" sz="2524" spc="247">
                <a:solidFill>
                  <a:srgbClr val="231F20"/>
                </a:solidFill>
                <a:latin typeface="DM Sans"/>
              </a:rPr>
              <a:t>RECOMMENDATIONS</a:t>
            </a:r>
          </a:p>
        </p:txBody>
      </p:sp>
      <p:sp>
        <p:nvSpPr>
          <p:cNvPr name="TextBox 20" id="20"/>
          <p:cNvSpPr txBox="true"/>
          <p:nvPr/>
        </p:nvSpPr>
        <p:spPr>
          <a:xfrm rot="0">
            <a:off x="6607430" y="6702130"/>
            <a:ext cx="6076629" cy="418548"/>
          </a:xfrm>
          <a:prstGeom prst="rect">
            <a:avLst/>
          </a:prstGeom>
        </p:spPr>
        <p:txBody>
          <a:bodyPr anchor="t" rtlCol="false" tIns="0" lIns="0" bIns="0" rIns="0">
            <a:spAutoFit/>
          </a:bodyPr>
          <a:lstStyle/>
          <a:p>
            <a:pPr algn="l" marL="0" indent="0" lvl="0">
              <a:lnSpc>
                <a:spcPts val="3483"/>
              </a:lnSpc>
              <a:spcBef>
                <a:spcPct val="0"/>
              </a:spcBef>
            </a:pPr>
            <a:r>
              <a:rPr lang="en-US" sz="2524" spc="247">
                <a:solidFill>
                  <a:srgbClr val="231F20"/>
                </a:solidFill>
                <a:latin typeface="DM Sans"/>
              </a:rPr>
              <a:t>KEY INSIGHTS</a:t>
            </a:r>
          </a:p>
        </p:txBody>
      </p:sp>
      <p:sp>
        <p:nvSpPr>
          <p:cNvPr name="TextBox 21" id="21"/>
          <p:cNvSpPr txBox="true"/>
          <p:nvPr/>
        </p:nvSpPr>
        <p:spPr>
          <a:xfrm rot="0">
            <a:off x="6607430" y="8371671"/>
            <a:ext cx="6076629" cy="856698"/>
          </a:xfrm>
          <a:prstGeom prst="rect">
            <a:avLst/>
          </a:prstGeom>
        </p:spPr>
        <p:txBody>
          <a:bodyPr anchor="t" rtlCol="false" tIns="0" lIns="0" bIns="0" rIns="0">
            <a:spAutoFit/>
          </a:bodyPr>
          <a:lstStyle/>
          <a:p>
            <a:pPr>
              <a:lnSpc>
                <a:spcPts val="3483"/>
              </a:lnSpc>
            </a:pPr>
            <a:r>
              <a:rPr lang="en-US" sz="2524" spc="247">
                <a:solidFill>
                  <a:srgbClr val="231F20"/>
                </a:solidFill>
                <a:latin typeface="DM Sans"/>
              </a:rPr>
              <a:t>PROJECT CHALLENGES </a:t>
            </a:r>
          </a:p>
          <a:p>
            <a:pPr algn="l" marL="0" indent="0" lvl="0">
              <a:lnSpc>
                <a:spcPts val="3483"/>
              </a:lnSpc>
              <a:spcBef>
                <a:spcPct val="0"/>
              </a:spcBef>
            </a:pPr>
            <a:r>
              <a:rPr lang="en-US" sz="2524" spc="247">
                <a:solidFill>
                  <a:srgbClr val="231F20"/>
                </a:solidFill>
                <a:latin typeface="DM Sans"/>
              </a:rPr>
              <a:t>AND SKILLS GAINED</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13662994" y="337474"/>
            <a:ext cx="4296549" cy="9570246"/>
            <a:chOff x="0" y="0"/>
            <a:chExt cx="1131601" cy="2520559"/>
          </a:xfrm>
        </p:grpSpPr>
        <p:sp>
          <p:nvSpPr>
            <p:cNvPr name="Freeform 4" id="4"/>
            <p:cNvSpPr/>
            <p:nvPr/>
          </p:nvSpPr>
          <p:spPr>
            <a:xfrm flipH="false" flipV="false" rot="0">
              <a:off x="0" y="0"/>
              <a:ext cx="1131601" cy="2520559"/>
            </a:xfrm>
            <a:custGeom>
              <a:avLst/>
              <a:gdLst/>
              <a:ahLst/>
              <a:cxnLst/>
              <a:rect r="r" b="b" t="t" l="l"/>
              <a:pathLst>
                <a:path h="2520559" w="1131601">
                  <a:moveTo>
                    <a:pt x="0" y="0"/>
                  </a:moveTo>
                  <a:lnTo>
                    <a:pt x="1131601" y="0"/>
                  </a:lnTo>
                  <a:lnTo>
                    <a:pt x="1131601" y="2520559"/>
                  </a:lnTo>
                  <a:lnTo>
                    <a:pt x="0" y="2520559"/>
                  </a:lnTo>
                  <a:close/>
                </a:path>
              </a:pathLst>
            </a:custGeom>
            <a:solidFill>
              <a:srgbClr val="CCCCCC"/>
            </a:solidFill>
          </p:spPr>
        </p:sp>
        <p:sp>
          <p:nvSpPr>
            <p:cNvPr name="TextBox 5" id="5"/>
            <p:cNvSpPr txBox="true"/>
            <p:nvPr/>
          </p:nvSpPr>
          <p:spPr>
            <a:xfrm>
              <a:off x="0" y="-19050"/>
              <a:ext cx="1131601" cy="2539609"/>
            </a:xfrm>
            <a:prstGeom prst="rect">
              <a:avLst/>
            </a:prstGeom>
          </p:spPr>
          <p:txBody>
            <a:bodyPr anchor="ctr" rtlCol="false" tIns="50800" lIns="50800" bIns="50800" rIns="50800"/>
            <a:lstStyle/>
            <a:p>
              <a:pPr algn="ctr">
                <a:lnSpc>
                  <a:spcPts val="2859"/>
                </a:lnSpc>
              </a:pPr>
            </a:p>
          </p:txBody>
        </p:sp>
      </p:grpSp>
      <p:sp>
        <p:nvSpPr>
          <p:cNvPr name="Freeform 6" id="6"/>
          <p:cNvSpPr/>
          <p:nvPr/>
        </p:nvSpPr>
        <p:spPr>
          <a:xfrm flipH="false" flipV="false" rot="0">
            <a:off x="2213652" y="5153952"/>
            <a:ext cx="9752965" cy="1032847"/>
          </a:xfrm>
          <a:custGeom>
            <a:avLst/>
            <a:gdLst/>
            <a:ahLst/>
            <a:cxnLst/>
            <a:rect r="r" b="b" t="t" l="l"/>
            <a:pathLst>
              <a:path h="1032847" w="9752965">
                <a:moveTo>
                  <a:pt x="0" y="0"/>
                </a:moveTo>
                <a:lnTo>
                  <a:pt x="9752965" y="0"/>
                </a:lnTo>
                <a:lnTo>
                  <a:pt x="9752965" y="1032847"/>
                </a:lnTo>
                <a:lnTo>
                  <a:pt x="0" y="1032847"/>
                </a:lnTo>
                <a:lnTo>
                  <a:pt x="0" y="0"/>
                </a:lnTo>
                <a:close/>
              </a:path>
            </a:pathLst>
          </a:custGeom>
          <a:blipFill>
            <a:blip r:embed="rId3"/>
            <a:stretch>
              <a:fillRect l="0" t="-86495" r="0" b="0"/>
            </a:stretch>
          </a:blipFill>
        </p:spPr>
      </p:sp>
      <p:sp>
        <p:nvSpPr>
          <p:cNvPr name="Freeform 7" id="7"/>
          <p:cNvSpPr/>
          <p:nvPr/>
        </p:nvSpPr>
        <p:spPr>
          <a:xfrm flipH="false" flipV="false" rot="0">
            <a:off x="10758785" y="1049603"/>
            <a:ext cx="6176060" cy="8208697"/>
          </a:xfrm>
          <a:custGeom>
            <a:avLst/>
            <a:gdLst/>
            <a:ahLst/>
            <a:cxnLst/>
            <a:rect r="r" b="b" t="t" l="l"/>
            <a:pathLst>
              <a:path h="8208697" w="6176060">
                <a:moveTo>
                  <a:pt x="0" y="0"/>
                </a:moveTo>
                <a:lnTo>
                  <a:pt x="6176060" y="0"/>
                </a:lnTo>
                <a:lnTo>
                  <a:pt x="6176060" y="8208697"/>
                </a:lnTo>
                <a:lnTo>
                  <a:pt x="0" y="8208697"/>
                </a:lnTo>
                <a:lnTo>
                  <a:pt x="0" y="0"/>
                </a:lnTo>
                <a:close/>
              </a:path>
            </a:pathLst>
          </a:custGeom>
          <a:blipFill>
            <a:blip r:embed="rId4"/>
            <a:stretch>
              <a:fillRect l="-49746" t="0" r="-49746" b="0"/>
            </a:stretch>
          </a:blipFill>
        </p:spPr>
      </p:sp>
      <p:grpSp>
        <p:nvGrpSpPr>
          <p:cNvPr name="Group 8" id="8"/>
          <p:cNvGrpSpPr/>
          <p:nvPr/>
        </p:nvGrpSpPr>
        <p:grpSpPr>
          <a:xfrm rot="0">
            <a:off x="2285113" y="6111562"/>
            <a:ext cx="9610044" cy="2858969"/>
            <a:chOff x="0" y="0"/>
            <a:chExt cx="3682024" cy="1095395"/>
          </a:xfrm>
        </p:grpSpPr>
        <p:sp>
          <p:nvSpPr>
            <p:cNvPr name="Freeform 9" id="9"/>
            <p:cNvSpPr/>
            <p:nvPr/>
          </p:nvSpPr>
          <p:spPr>
            <a:xfrm flipH="false" flipV="false" rot="0">
              <a:off x="0" y="0"/>
              <a:ext cx="3682024" cy="1095395"/>
            </a:xfrm>
            <a:custGeom>
              <a:avLst/>
              <a:gdLst/>
              <a:ahLst/>
              <a:cxnLst/>
              <a:rect r="r" b="b" t="t" l="l"/>
              <a:pathLst>
                <a:path h="1095395" w="3682024">
                  <a:moveTo>
                    <a:pt x="0" y="0"/>
                  </a:moveTo>
                  <a:lnTo>
                    <a:pt x="3682024" y="0"/>
                  </a:lnTo>
                  <a:lnTo>
                    <a:pt x="3682024" y="1095395"/>
                  </a:lnTo>
                  <a:lnTo>
                    <a:pt x="0" y="1095395"/>
                  </a:lnTo>
                  <a:close/>
                </a:path>
              </a:pathLst>
            </a:custGeom>
            <a:solidFill>
              <a:srgbClr val="EFEFEF"/>
            </a:solidFill>
          </p:spPr>
        </p:sp>
        <p:sp>
          <p:nvSpPr>
            <p:cNvPr name="TextBox 10" id="10"/>
            <p:cNvSpPr txBox="true"/>
            <p:nvPr/>
          </p:nvSpPr>
          <p:spPr>
            <a:xfrm>
              <a:off x="0" y="-19050"/>
              <a:ext cx="3682024" cy="1114445"/>
            </a:xfrm>
            <a:prstGeom prst="rect">
              <a:avLst/>
            </a:prstGeom>
          </p:spPr>
          <p:txBody>
            <a:bodyPr anchor="ctr" rtlCol="false" tIns="50800" lIns="50800" bIns="50800" rIns="50800"/>
            <a:lstStyle/>
            <a:p>
              <a:pPr algn="ctr">
                <a:lnSpc>
                  <a:spcPts val="2859"/>
                </a:lnSpc>
              </a:pPr>
            </a:p>
          </p:txBody>
        </p:sp>
      </p:grpSp>
      <p:sp>
        <p:nvSpPr>
          <p:cNvPr name="Freeform 11" id="11"/>
          <p:cNvSpPr/>
          <p:nvPr/>
        </p:nvSpPr>
        <p:spPr>
          <a:xfrm flipH="false" flipV="false" rot="0">
            <a:off x="2782820" y="6533920"/>
            <a:ext cx="1156649" cy="1173721"/>
          </a:xfrm>
          <a:custGeom>
            <a:avLst/>
            <a:gdLst/>
            <a:ahLst/>
            <a:cxnLst/>
            <a:rect r="r" b="b" t="t" l="l"/>
            <a:pathLst>
              <a:path h="1173721" w="1156649">
                <a:moveTo>
                  <a:pt x="0" y="0"/>
                </a:moveTo>
                <a:lnTo>
                  <a:pt x="1156649" y="0"/>
                </a:lnTo>
                <a:lnTo>
                  <a:pt x="1156649" y="1173721"/>
                </a:lnTo>
                <a:lnTo>
                  <a:pt x="0" y="117372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2" id="12"/>
          <p:cNvSpPr/>
          <p:nvPr/>
        </p:nvSpPr>
        <p:spPr>
          <a:xfrm flipH="false" flipV="false" rot="0">
            <a:off x="2285113" y="8989580"/>
            <a:ext cx="9752965" cy="1032847"/>
          </a:xfrm>
          <a:custGeom>
            <a:avLst/>
            <a:gdLst/>
            <a:ahLst/>
            <a:cxnLst/>
            <a:rect r="r" b="b" t="t" l="l"/>
            <a:pathLst>
              <a:path h="1032847" w="9752965">
                <a:moveTo>
                  <a:pt x="0" y="0"/>
                </a:moveTo>
                <a:lnTo>
                  <a:pt x="9752965" y="0"/>
                </a:lnTo>
                <a:lnTo>
                  <a:pt x="9752965" y="1032847"/>
                </a:lnTo>
                <a:lnTo>
                  <a:pt x="0" y="1032847"/>
                </a:lnTo>
                <a:lnTo>
                  <a:pt x="0" y="0"/>
                </a:lnTo>
                <a:close/>
              </a:path>
            </a:pathLst>
          </a:custGeom>
          <a:blipFill>
            <a:blip r:embed="rId3"/>
            <a:stretch>
              <a:fillRect l="0" t="-86495" r="0" b="0"/>
            </a:stretch>
          </a:blipFill>
        </p:spPr>
      </p:sp>
      <p:grpSp>
        <p:nvGrpSpPr>
          <p:cNvPr name="Group 13" id="13"/>
          <p:cNvGrpSpPr/>
          <p:nvPr/>
        </p:nvGrpSpPr>
        <p:grpSpPr>
          <a:xfrm rot="0">
            <a:off x="2285113" y="2980881"/>
            <a:ext cx="9610044" cy="2464501"/>
            <a:chOff x="0" y="0"/>
            <a:chExt cx="3682024" cy="944257"/>
          </a:xfrm>
        </p:grpSpPr>
        <p:sp>
          <p:nvSpPr>
            <p:cNvPr name="Freeform 14" id="14"/>
            <p:cNvSpPr/>
            <p:nvPr/>
          </p:nvSpPr>
          <p:spPr>
            <a:xfrm flipH="false" flipV="false" rot="0">
              <a:off x="0" y="0"/>
              <a:ext cx="3682024" cy="944257"/>
            </a:xfrm>
            <a:custGeom>
              <a:avLst/>
              <a:gdLst/>
              <a:ahLst/>
              <a:cxnLst/>
              <a:rect r="r" b="b" t="t" l="l"/>
              <a:pathLst>
                <a:path h="944257" w="3682024">
                  <a:moveTo>
                    <a:pt x="0" y="0"/>
                  </a:moveTo>
                  <a:lnTo>
                    <a:pt x="3682024" y="0"/>
                  </a:lnTo>
                  <a:lnTo>
                    <a:pt x="3682024" y="944257"/>
                  </a:lnTo>
                  <a:lnTo>
                    <a:pt x="0" y="944257"/>
                  </a:lnTo>
                  <a:close/>
                </a:path>
              </a:pathLst>
            </a:custGeom>
            <a:solidFill>
              <a:srgbClr val="EFEFEF"/>
            </a:solidFill>
          </p:spPr>
        </p:sp>
        <p:sp>
          <p:nvSpPr>
            <p:cNvPr name="TextBox 15" id="15"/>
            <p:cNvSpPr txBox="true"/>
            <p:nvPr/>
          </p:nvSpPr>
          <p:spPr>
            <a:xfrm>
              <a:off x="0" y="-19050"/>
              <a:ext cx="3682024" cy="963307"/>
            </a:xfrm>
            <a:prstGeom prst="rect">
              <a:avLst/>
            </a:prstGeom>
          </p:spPr>
          <p:txBody>
            <a:bodyPr anchor="ctr" rtlCol="false" tIns="50800" lIns="50800" bIns="50800" rIns="50800"/>
            <a:lstStyle/>
            <a:p>
              <a:pPr algn="ctr">
                <a:lnSpc>
                  <a:spcPts val="2859"/>
                </a:lnSpc>
              </a:pPr>
            </a:p>
          </p:txBody>
        </p:sp>
      </p:grpSp>
      <p:sp>
        <p:nvSpPr>
          <p:cNvPr name="Freeform 16" id="16"/>
          <p:cNvSpPr/>
          <p:nvPr/>
        </p:nvSpPr>
        <p:spPr>
          <a:xfrm flipH="false" flipV="false" rot="0">
            <a:off x="2616728" y="3545628"/>
            <a:ext cx="1159455" cy="1178744"/>
          </a:xfrm>
          <a:custGeom>
            <a:avLst/>
            <a:gdLst/>
            <a:ahLst/>
            <a:cxnLst/>
            <a:rect r="r" b="b" t="t" l="l"/>
            <a:pathLst>
              <a:path h="1178744" w="1159455">
                <a:moveTo>
                  <a:pt x="0" y="0"/>
                </a:moveTo>
                <a:lnTo>
                  <a:pt x="1159455" y="0"/>
                </a:lnTo>
                <a:lnTo>
                  <a:pt x="1159455" y="1178744"/>
                </a:lnTo>
                <a:lnTo>
                  <a:pt x="0" y="117874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7" id="17"/>
          <p:cNvSpPr txBox="true"/>
          <p:nvPr/>
        </p:nvSpPr>
        <p:spPr>
          <a:xfrm rot="0">
            <a:off x="2142191" y="888605"/>
            <a:ext cx="12519620" cy="1686342"/>
          </a:xfrm>
          <a:prstGeom prst="rect">
            <a:avLst/>
          </a:prstGeom>
        </p:spPr>
        <p:txBody>
          <a:bodyPr anchor="t" rtlCol="false" tIns="0" lIns="0" bIns="0" rIns="0">
            <a:spAutoFit/>
          </a:bodyPr>
          <a:lstStyle/>
          <a:p>
            <a:pPr>
              <a:lnSpc>
                <a:spcPts val="13774"/>
              </a:lnSpc>
            </a:pPr>
            <a:r>
              <a:rPr lang="en-US" sz="9981" spc="978">
                <a:solidFill>
                  <a:srgbClr val="231F20"/>
                </a:solidFill>
                <a:latin typeface="Oswald Bold"/>
              </a:rPr>
              <a:t>PROJECT OVERVIEW</a:t>
            </a:r>
          </a:p>
        </p:txBody>
      </p:sp>
      <p:sp>
        <p:nvSpPr>
          <p:cNvPr name="TextBox 18" id="18"/>
          <p:cNvSpPr txBox="true"/>
          <p:nvPr/>
        </p:nvSpPr>
        <p:spPr>
          <a:xfrm rot="0">
            <a:off x="4228190" y="6292979"/>
            <a:ext cx="7459709" cy="2458034"/>
          </a:xfrm>
          <a:prstGeom prst="rect">
            <a:avLst/>
          </a:prstGeom>
        </p:spPr>
        <p:txBody>
          <a:bodyPr anchor="t" rtlCol="false" tIns="0" lIns="0" bIns="0" rIns="0">
            <a:spAutoFit/>
          </a:bodyPr>
          <a:lstStyle/>
          <a:p>
            <a:pPr>
              <a:lnSpc>
                <a:spcPts val="2839"/>
              </a:lnSpc>
            </a:pPr>
            <a:r>
              <a:rPr lang="en-US" sz="2057" spc="201">
                <a:solidFill>
                  <a:srgbClr val="231F20"/>
                </a:solidFill>
                <a:latin typeface="DM Sans Bold"/>
              </a:rPr>
              <a:t>Objective:</a:t>
            </a:r>
            <a:r>
              <a:rPr lang="en-US" sz="2057" spc="201">
                <a:solidFill>
                  <a:srgbClr val="231F20"/>
                </a:solidFill>
                <a:latin typeface="DM Sans"/>
              </a:rPr>
              <a:t> The main goal of the project is to develop a dynamic dashboard for analyzing revenue metrics.</a:t>
            </a:r>
          </a:p>
          <a:p>
            <a:pPr>
              <a:lnSpc>
                <a:spcPts val="2839"/>
              </a:lnSpc>
            </a:pPr>
          </a:p>
          <a:p>
            <a:pPr algn="l" marL="0" indent="0" lvl="0">
              <a:lnSpc>
                <a:spcPts val="2839"/>
              </a:lnSpc>
              <a:spcBef>
                <a:spcPct val="0"/>
              </a:spcBef>
            </a:pPr>
            <a:r>
              <a:rPr lang="en-US" sz="2057" spc="201">
                <a:solidFill>
                  <a:srgbClr val="231F20"/>
                </a:solidFill>
                <a:latin typeface="DM Sans Bold"/>
              </a:rPr>
              <a:t>Purpose:</a:t>
            </a:r>
            <a:r>
              <a:rPr lang="en-US" sz="2057" spc="201">
                <a:solidFill>
                  <a:srgbClr val="231F20"/>
                </a:solidFill>
                <a:latin typeface="DM Sans"/>
              </a:rPr>
              <a:t> The dashboard will empower stakeholders with actionable insights derived from comprehensive data analysis.</a:t>
            </a:r>
          </a:p>
        </p:txBody>
      </p:sp>
      <p:sp>
        <p:nvSpPr>
          <p:cNvPr name="TextBox 19" id="19"/>
          <p:cNvSpPr txBox="true"/>
          <p:nvPr/>
        </p:nvSpPr>
        <p:spPr>
          <a:xfrm rot="0">
            <a:off x="4124562" y="3368394"/>
            <a:ext cx="7666966" cy="1902095"/>
          </a:xfrm>
          <a:prstGeom prst="rect">
            <a:avLst/>
          </a:prstGeom>
        </p:spPr>
        <p:txBody>
          <a:bodyPr anchor="t" rtlCol="false" tIns="0" lIns="0" bIns="0" rIns="0">
            <a:spAutoFit/>
          </a:bodyPr>
          <a:lstStyle/>
          <a:p>
            <a:pPr>
              <a:lnSpc>
                <a:spcPts val="3050"/>
              </a:lnSpc>
            </a:pPr>
            <a:r>
              <a:rPr lang="en-US" sz="2210" spc="216">
                <a:solidFill>
                  <a:srgbClr val="231F20"/>
                </a:solidFill>
                <a:latin typeface="DM Sans Bold"/>
              </a:rPr>
              <a:t>Description:</a:t>
            </a:r>
            <a:r>
              <a:rPr lang="en-US" sz="2210" spc="216">
                <a:solidFill>
                  <a:srgbClr val="231F20"/>
                </a:solidFill>
                <a:latin typeface="DM Sans"/>
              </a:rPr>
              <a:t> The Revenue Metrics Analysis Dashboard is designed to track key revenue indicators, identify trends, and analyze factors influencing revenue generation.</a:t>
            </a:r>
            <a:r>
              <a:rPr lang="en-US" sz="2210" spc="216">
                <a:solidFill>
                  <a:srgbClr val="231F20"/>
                </a:solidFill>
                <a:latin typeface="DM Sans"/>
              </a:rPr>
              <a:t> </a:t>
            </a:r>
          </a:p>
          <a:p>
            <a:pPr algn="l" marL="0" indent="0" lvl="0">
              <a:lnSpc>
                <a:spcPts val="3050"/>
              </a:lnSpc>
              <a:spcBef>
                <a:spcPct val="0"/>
              </a:spcBef>
            </a:pPr>
          </a:p>
        </p:txBody>
      </p:sp>
      <p:sp>
        <p:nvSpPr>
          <p:cNvPr name="Freeform 20" id="20"/>
          <p:cNvSpPr/>
          <p:nvPr/>
        </p:nvSpPr>
        <p:spPr>
          <a:xfrm flipH="false" flipV="false" rot="0">
            <a:off x="-2779578" y="7341318"/>
            <a:ext cx="7616557" cy="7815497"/>
          </a:xfrm>
          <a:custGeom>
            <a:avLst/>
            <a:gdLst/>
            <a:ahLst/>
            <a:cxnLst/>
            <a:rect r="r" b="b" t="t" l="l"/>
            <a:pathLst>
              <a:path h="7815497" w="7616557">
                <a:moveTo>
                  <a:pt x="0" y="0"/>
                </a:moveTo>
                <a:lnTo>
                  <a:pt x="7616556" y="0"/>
                </a:lnTo>
                <a:lnTo>
                  <a:pt x="7616556" y="7815497"/>
                </a:lnTo>
                <a:lnTo>
                  <a:pt x="0" y="7815497"/>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0">
            <a:off x="5307472" y="6672678"/>
            <a:ext cx="7673056" cy="7673056"/>
          </a:xfrm>
          <a:custGeom>
            <a:avLst/>
            <a:gdLst/>
            <a:ahLst/>
            <a:cxnLst/>
            <a:rect r="r" b="b" t="t" l="l"/>
            <a:pathLst>
              <a:path h="7673056" w="7673056">
                <a:moveTo>
                  <a:pt x="0" y="0"/>
                </a:moveTo>
                <a:lnTo>
                  <a:pt x="7673056" y="0"/>
                </a:lnTo>
                <a:lnTo>
                  <a:pt x="7673056" y="7673056"/>
                </a:lnTo>
                <a:lnTo>
                  <a:pt x="0" y="767305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8024816" y="5501099"/>
            <a:ext cx="2238367" cy="2238367"/>
          </a:xfrm>
          <a:custGeom>
            <a:avLst/>
            <a:gdLst/>
            <a:ahLst/>
            <a:cxnLst/>
            <a:rect r="r" b="b" t="t" l="l"/>
            <a:pathLst>
              <a:path h="2238367" w="2238367">
                <a:moveTo>
                  <a:pt x="0" y="0"/>
                </a:moveTo>
                <a:lnTo>
                  <a:pt x="2238368" y="0"/>
                </a:lnTo>
                <a:lnTo>
                  <a:pt x="2238368" y="2238367"/>
                </a:lnTo>
                <a:lnTo>
                  <a:pt x="0" y="223836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8663659" y="6071953"/>
            <a:ext cx="960682" cy="1052540"/>
          </a:xfrm>
          <a:custGeom>
            <a:avLst/>
            <a:gdLst/>
            <a:ahLst/>
            <a:cxnLst/>
            <a:rect r="r" b="b" t="t" l="l"/>
            <a:pathLst>
              <a:path h="1052540" w="960682">
                <a:moveTo>
                  <a:pt x="0" y="0"/>
                </a:moveTo>
                <a:lnTo>
                  <a:pt x="960682" y="0"/>
                </a:lnTo>
                <a:lnTo>
                  <a:pt x="960682" y="1052541"/>
                </a:lnTo>
                <a:lnTo>
                  <a:pt x="0" y="105254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11539534" y="7377531"/>
            <a:ext cx="2238367" cy="2238367"/>
          </a:xfrm>
          <a:custGeom>
            <a:avLst/>
            <a:gdLst/>
            <a:ahLst/>
            <a:cxnLst/>
            <a:rect r="r" b="b" t="t" l="l"/>
            <a:pathLst>
              <a:path h="2238367" w="2238367">
                <a:moveTo>
                  <a:pt x="0" y="0"/>
                </a:moveTo>
                <a:lnTo>
                  <a:pt x="2238367" y="0"/>
                </a:lnTo>
                <a:lnTo>
                  <a:pt x="2238367" y="2238368"/>
                </a:lnTo>
                <a:lnTo>
                  <a:pt x="0" y="223836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4510099" y="7377531"/>
            <a:ext cx="2238367" cy="2238367"/>
          </a:xfrm>
          <a:custGeom>
            <a:avLst/>
            <a:gdLst/>
            <a:ahLst/>
            <a:cxnLst/>
            <a:rect r="r" b="b" t="t" l="l"/>
            <a:pathLst>
              <a:path h="2238367" w="2238367">
                <a:moveTo>
                  <a:pt x="0" y="0"/>
                </a:moveTo>
                <a:lnTo>
                  <a:pt x="2238367" y="0"/>
                </a:lnTo>
                <a:lnTo>
                  <a:pt x="2238367" y="2238368"/>
                </a:lnTo>
                <a:lnTo>
                  <a:pt x="0" y="223836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4994936" y="7891202"/>
            <a:ext cx="1268693" cy="1211025"/>
          </a:xfrm>
          <a:custGeom>
            <a:avLst/>
            <a:gdLst/>
            <a:ahLst/>
            <a:cxnLst/>
            <a:rect r="r" b="b" t="t" l="l"/>
            <a:pathLst>
              <a:path h="1211025" w="1268693">
                <a:moveTo>
                  <a:pt x="0" y="0"/>
                </a:moveTo>
                <a:lnTo>
                  <a:pt x="1268693" y="0"/>
                </a:lnTo>
                <a:lnTo>
                  <a:pt x="1268693" y="1211025"/>
                </a:lnTo>
                <a:lnTo>
                  <a:pt x="0" y="1211025"/>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9" id="9"/>
          <p:cNvSpPr/>
          <p:nvPr/>
        </p:nvSpPr>
        <p:spPr>
          <a:xfrm flipH="false" flipV="false" rot="0">
            <a:off x="12106315" y="7936159"/>
            <a:ext cx="1104804" cy="1121111"/>
          </a:xfrm>
          <a:custGeom>
            <a:avLst/>
            <a:gdLst/>
            <a:ahLst/>
            <a:cxnLst/>
            <a:rect r="r" b="b" t="t" l="l"/>
            <a:pathLst>
              <a:path h="1121111" w="1104804">
                <a:moveTo>
                  <a:pt x="0" y="0"/>
                </a:moveTo>
                <a:lnTo>
                  <a:pt x="1104805" y="0"/>
                </a:lnTo>
                <a:lnTo>
                  <a:pt x="1104805" y="1121111"/>
                </a:lnTo>
                <a:lnTo>
                  <a:pt x="0" y="1121111"/>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grpSp>
        <p:nvGrpSpPr>
          <p:cNvPr name="Group 10" id="10"/>
          <p:cNvGrpSpPr/>
          <p:nvPr/>
        </p:nvGrpSpPr>
        <p:grpSpPr>
          <a:xfrm rot="0">
            <a:off x="1774426" y="3206190"/>
            <a:ext cx="3474003" cy="647719"/>
            <a:chOff x="0" y="0"/>
            <a:chExt cx="914964" cy="170593"/>
          </a:xfrm>
        </p:grpSpPr>
        <p:sp>
          <p:nvSpPr>
            <p:cNvPr name="Freeform 11" id="11"/>
            <p:cNvSpPr/>
            <p:nvPr/>
          </p:nvSpPr>
          <p:spPr>
            <a:xfrm flipH="false" flipV="false" rot="0">
              <a:off x="0" y="0"/>
              <a:ext cx="914964" cy="170593"/>
            </a:xfrm>
            <a:custGeom>
              <a:avLst/>
              <a:gdLst/>
              <a:ahLst/>
              <a:cxnLst/>
              <a:rect r="r" b="b" t="t" l="l"/>
              <a:pathLst>
                <a:path h="170593" w="914964">
                  <a:moveTo>
                    <a:pt x="0" y="0"/>
                  </a:moveTo>
                  <a:lnTo>
                    <a:pt x="914964" y="0"/>
                  </a:lnTo>
                  <a:lnTo>
                    <a:pt x="914964" y="170593"/>
                  </a:lnTo>
                  <a:lnTo>
                    <a:pt x="0" y="170593"/>
                  </a:lnTo>
                  <a:close/>
                </a:path>
              </a:pathLst>
            </a:custGeom>
            <a:solidFill>
              <a:srgbClr val="1A1A1A"/>
            </a:solidFill>
          </p:spPr>
        </p:sp>
        <p:sp>
          <p:nvSpPr>
            <p:cNvPr name="TextBox 12" id="12"/>
            <p:cNvSpPr txBox="true"/>
            <p:nvPr/>
          </p:nvSpPr>
          <p:spPr>
            <a:xfrm>
              <a:off x="0" y="-57150"/>
              <a:ext cx="914964" cy="227743"/>
            </a:xfrm>
            <a:prstGeom prst="rect">
              <a:avLst/>
            </a:prstGeom>
          </p:spPr>
          <p:txBody>
            <a:bodyPr anchor="ctr" rtlCol="false" tIns="50800" lIns="50800" bIns="50800" rIns="50800"/>
            <a:lstStyle/>
            <a:p>
              <a:pPr algn="ctr" marL="0" indent="0" lvl="0">
                <a:lnSpc>
                  <a:spcPts val="4114"/>
                </a:lnSpc>
                <a:spcBef>
                  <a:spcPct val="0"/>
                </a:spcBef>
              </a:pPr>
              <a:r>
                <a:rPr lang="en-US" sz="2981" spc="29">
                  <a:solidFill>
                    <a:srgbClr val="FFFFFF"/>
                  </a:solidFill>
                  <a:latin typeface="DM Sans Bold"/>
                </a:rPr>
                <a:t>DBeaver</a:t>
              </a:r>
            </a:p>
          </p:txBody>
        </p:sp>
      </p:grpSp>
      <p:sp>
        <p:nvSpPr>
          <p:cNvPr name="TextBox 13" id="13"/>
          <p:cNvSpPr txBox="true"/>
          <p:nvPr/>
        </p:nvSpPr>
        <p:spPr>
          <a:xfrm rot="0">
            <a:off x="3637999" y="1095281"/>
            <a:ext cx="11552977" cy="1166783"/>
          </a:xfrm>
          <a:prstGeom prst="rect">
            <a:avLst/>
          </a:prstGeom>
        </p:spPr>
        <p:txBody>
          <a:bodyPr anchor="t" rtlCol="false" tIns="0" lIns="0" bIns="0" rIns="0">
            <a:spAutoFit/>
          </a:bodyPr>
          <a:lstStyle/>
          <a:p>
            <a:pPr algn="ctr">
              <a:lnSpc>
                <a:spcPts val="9587"/>
              </a:lnSpc>
            </a:pPr>
            <a:r>
              <a:rPr lang="en-US" sz="6947" spc="368">
                <a:solidFill>
                  <a:srgbClr val="231F20"/>
                </a:solidFill>
                <a:latin typeface="Oswald Bold"/>
              </a:rPr>
              <a:t>TECHNOLOGY TOOLS</a:t>
            </a:r>
          </a:p>
        </p:txBody>
      </p:sp>
      <p:sp>
        <p:nvSpPr>
          <p:cNvPr name="TextBox 14" id="14"/>
          <p:cNvSpPr txBox="true"/>
          <p:nvPr/>
        </p:nvSpPr>
        <p:spPr>
          <a:xfrm rot="0">
            <a:off x="1834996" y="3952425"/>
            <a:ext cx="3360904" cy="1706642"/>
          </a:xfrm>
          <a:prstGeom prst="rect">
            <a:avLst/>
          </a:prstGeom>
        </p:spPr>
        <p:txBody>
          <a:bodyPr anchor="t" rtlCol="false" tIns="0" lIns="0" bIns="0" rIns="0">
            <a:spAutoFit/>
          </a:bodyPr>
          <a:lstStyle/>
          <a:p>
            <a:pPr algn="ctr" marL="0" indent="0" lvl="0">
              <a:lnSpc>
                <a:spcPts val="2774"/>
              </a:lnSpc>
              <a:spcBef>
                <a:spcPct val="0"/>
              </a:spcBef>
            </a:pPr>
            <a:r>
              <a:rPr lang="en-US" sz="2010" spc="197">
                <a:solidFill>
                  <a:srgbClr val="231F20"/>
                </a:solidFill>
                <a:latin typeface="DM Sans"/>
              </a:rPr>
              <a:t>Managed PostgreSQL databases using DBeaver to ensure data integrity and accessibility. </a:t>
            </a:r>
          </a:p>
        </p:txBody>
      </p:sp>
      <p:grpSp>
        <p:nvGrpSpPr>
          <p:cNvPr name="Group 15" id="15"/>
          <p:cNvGrpSpPr/>
          <p:nvPr/>
        </p:nvGrpSpPr>
        <p:grpSpPr>
          <a:xfrm rot="0">
            <a:off x="7677486" y="3185988"/>
            <a:ext cx="3474003" cy="647719"/>
            <a:chOff x="0" y="0"/>
            <a:chExt cx="914964" cy="170593"/>
          </a:xfrm>
        </p:grpSpPr>
        <p:sp>
          <p:nvSpPr>
            <p:cNvPr name="Freeform 16" id="16"/>
            <p:cNvSpPr/>
            <p:nvPr/>
          </p:nvSpPr>
          <p:spPr>
            <a:xfrm flipH="false" flipV="false" rot="0">
              <a:off x="0" y="0"/>
              <a:ext cx="914964" cy="170593"/>
            </a:xfrm>
            <a:custGeom>
              <a:avLst/>
              <a:gdLst/>
              <a:ahLst/>
              <a:cxnLst/>
              <a:rect r="r" b="b" t="t" l="l"/>
              <a:pathLst>
                <a:path h="170593" w="914964">
                  <a:moveTo>
                    <a:pt x="0" y="0"/>
                  </a:moveTo>
                  <a:lnTo>
                    <a:pt x="914964" y="0"/>
                  </a:lnTo>
                  <a:lnTo>
                    <a:pt x="914964" y="170593"/>
                  </a:lnTo>
                  <a:lnTo>
                    <a:pt x="0" y="170593"/>
                  </a:lnTo>
                  <a:close/>
                </a:path>
              </a:pathLst>
            </a:custGeom>
            <a:solidFill>
              <a:srgbClr val="1A1A1A"/>
            </a:solidFill>
          </p:spPr>
        </p:sp>
        <p:sp>
          <p:nvSpPr>
            <p:cNvPr name="TextBox 17" id="17"/>
            <p:cNvSpPr txBox="true"/>
            <p:nvPr/>
          </p:nvSpPr>
          <p:spPr>
            <a:xfrm>
              <a:off x="0" y="-57150"/>
              <a:ext cx="914964" cy="227743"/>
            </a:xfrm>
            <a:prstGeom prst="rect">
              <a:avLst/>
            </a:prstGeom>
          </p:spPr>
          <p:txBody>
            <a:bodyPr anchor="ctr" rtlCol="false" tIns="50800" lIns="50800" bIns="50800" rIns="50800"/>
            <a:lstStyle/>
            <a:p>
              <a:pPr algn="ctr" marL="0" indent="0" lvl="0">
                <a:lnSpc>
                  <a:spcPts val="4114"/>
                </a:lnSpc>
                <a:spcBef>
                  <a:spcPct val="0"/>
                </a:spcBef>
              </a:pPr>
              <a:r>
                <a:rPr lang="en-US" sz="2981" spc="29">
                  <a:solidFill>
                    <a:srgbClr val="FFFFFF"/>
                  </a:solidFill>
                  <a:latin typeface="DM Sans Bold"/>
                </a:rPr>
                <a:t>PosgreSQL</a:t>
              </a:r>
            </a:p>
          </p:txBody>
        </p:sp>
      </p:grpSp>
      <p:sp>
        <p:nvSpPr>
          <p:cNvPr name="TextBox 18" id="18"/>
          <p:cNvSpPr txBox="true"/>
          <p:nvPr/>
        </p:nvSpPr>
        <p:spPr>
          <a:xfrm rot="0">
            <a:off x="6077191" y="3976583"/>
            <a:ext cx="6674594" cy="1344549"/>
          </a:xfrm>
          <a:prstGeom prst="rect">
            <a:avLst/>
          </a:prstGeom>
        </p:spPr>
        <p:txBody>
          <a:bodyPr anchor="t" rtlCol="false" tIns="0" lIns="0" bIns="0" rIns="0">
            <a:spAutoFit/>
          </a:bodyPr>
          <a:lstStyle/>
          <a:p>
            <a:pPr algn="ctr" marL="0" indent="0" lvl="0">
              <a:lnSpc>
                <a:spcPts val="2734"/>
              </a:lnSpc>
              <a:spcBef>
                <a:spcPct val="0"/>
              </a:spcBef>
            </a:pPr>
            <a:r>
              <a:rPr lang="en-US" sz="1981" spc="194">
                <a:solidFill>
                  <a:srgbClr val="231F20"/>
                </a:solidFill>
                <a:latin typeface="DM Sans"/>
              </a:rPr>
              <a:t> Implemented complex SQL queries to extract insights on monthly recurring revenue (MRR), paid users, and other metrics, contributing to comprehensive revenue analysis</a:t>
            </a:r>
          </a:p>
        </p:txBody>
      </p:sp>
      <p:grpSp>
        <p:nvGrpSpPr>
          <p:cNvPr name="Group 19" id="19"/>
          <p:cNvGrpSpPr/>
          <p:nvPr/>
        </p:nvGrpSpPr>
        <p:grpSpPr>
          <a:xfrm rot="0">
            <a:off x="13284209" y="3206190"/>
            <a:ext cx="3474003" cy="647719"/>
            <a:chOff x="0" y="0"/>
            <a:chExt cx="914964" cy="170593"/>
          </a:xfrm>
        </p:grpSpPr>
        <p:sp>
          <p:nvSpPr>
            <p:cNvPr name="Freeform 20" id="20"/>
            <p:cNvSpPr/>
            <p:nvPr/>
          </p:nvSpPr>
          <p:spPr>
            <a:xfrm flipH="false" flipV="false" rot="0">
              <a:off x="0" y="0"/>
              <a:ext cx="914964" cy="170593"/>
            </a:xfrm>
            <a:custGeom>
              <a:avLst/>
              <a:gdLst/>
              <a:ahLst/>
              <a:cxnLst/>
              <a:rect r="r" b="b" t="t" l="l"/>
              <a:pathLst>
                <a:path h="170593" w="914964">
                  <a:moveTo>
                    <a:pt x="0" y="0"/>
                  </a:moveTo>
                  <a:lnTo>
                    <a:pt x="914964" y="0"/>
                  </a:lnTo>
                  <a:lnTo>
                    <a:pt x="914964" y="170593"/>
                  </a:lnTo>
                  <a:lnTo>
                    <a:pt x="0" y="170593"/>
                  </a:lnTo>
                  <a:close/>
                </a:path>
              </a:pathLst>
            </a:custGeom>
            <a:solidFill>
              <a:srgbClr val="1A1A1A"/>
            </a:solidFill>
          </p:spPr>
        </p:sp>
        <p:sp>
          <p:nvSpPr>
            <p:cNvPr name="TextBox 21" id="21"/>
            <p:cNvSpPr txBox="true"/>
            <p:nvPr/>
          </p:nvSpPr>
          <p:spPr>
            <a:xfrm>
              <a:off x="0" y="-57150"/>
              <a:ext cx="914964" cy="227743"/>
            </a:xfrm>
            <a:prstGeom prst="rect">
              <a:avLst/>
            </a:prstGeom>
          </p:spPr>
          <p:txBody>
            <a:bodyPr anchor="ctr" rtlCol="false" tIns="50800" lIns="50800" bIns="50800" rIns="50800"/>
            <a:lstStyle/>
            <a:p>
              <a:pPr algn="ctr" marL="0" indent="0" lvl="0">
                <a:lnSpc>
                  <a:spcPts val="4114"/>
                </a:lnSpc>
                <a:spcBef>
                  <a:spcPct val="0"/>
                </a:spcBef>
              </a:pPr>
              <a:r>
                <a:rPr lang="en-US" sz="2981" spc="29">
                  <a:solidFill>
                    <a:srgbClr val="FFFFFF"/>
                  </a:solidFill>
                  <a:latin typeface="DM Sans Bold"/>
                </a:rPr>
                <a:t>Tableau Public</a:t>
              </a:r>
            </a:p>
          </p:txBody>
        </p:sp>
      </p:grpSp>
      <p:sp>
        <p:nvSpPr>
          <p:cNvPr name="TextBox 22" id="22"/>
          <p:cNvSpPr txBox="true"/>
          <p:nvPr/>
        </p:nvSpPr>
        <p:spPr>
          <a:xfrm rot="0">
            <a:off x="13340758" y="4045241"/>
            <a:ext cx="3360904" cy="1706642"/>
          </a:xfrm>
          <a:prstGeom prst="rect">
            <a:avLst/>
          </a:prstGeom>
        </p:spPr>
        <p:txBody>
          <a:bodyPr anchor="t" rtlCol="false" tIns="0" lIns="0" bIns="0" rIns="0">
            <a:spAutoFit/>
          </a:bodyPr>
          <a:lstStyle/>
          <a:p>
            <a:pPr algn="ctr" marL="0" indent="0" lvl="0">
              <a:lnSpc>
                <a:spcPts val="2774"/>
              </a:lnSpc>
              <a:spcBef>
                <a:spcPct val="0"/>
              </a:spcBef>
            </a:pPr>
            <a:r>
              <a:rPr lang="en-US" sz="2010" spc="197">
                <a:solidFill>
                  <a:srgbClr val="231F20"/>
                </a:solidFill>
                <a:latin typeface="DM Sans"/>
              </a:rPr>
              <a:t>Utilized Tableau Public to develop visually engaging dashboards showcasing revenue metrics and trends.</a:t>
            </a:r>
          </a:p>
        </p:txBody>
      </p:sp>
      <p:sp>
        <p:nvSpPr>
          <p:cNvPr name="Freeform 23" id="23"/>
          <p:cNvSpPr/>
          <p:nvPr/>
        </p:nvSpPr>
        <p:spPr>
          <a:xfrm flipH="false" flipV="false" rot="0">
            <a:off x="14479722" y="-4833750"/>
            <a:ext cx="7616557" cy="7815497"/>
          </a:xfrm>
          <a:custGeom>
            <a:avLst/>
            <a:gdLst/>
            <a:ahLst/>
            <a:cxnLst/>
            <a:rect r="r" b="b" t="t" l="l"/>
            <a:pathLst>
              <a:path h="7815497" w="7616557">
                <a:moveTo>
                  <a:pt x="0" y="0"/>
                </a:moveTo>
                <a:lnTo>
                  <a:pt x="7616556" y="0"/>
                </a:lnTo>
                <a:lnTo>
                  <a:pt x="7616556" y="7815497"/>
                </a:lnTo>
                <a:lnTo>
                  <a:pt x="0" y="7815497"/>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24" id="24"/>
          <p:cNvSpPr/>
          <p:nvPr/>
        </p:nvSpPr>
        <p:spPr>
          <a:xfrm flipH="false" flipV="false" rot="-4176364">
            <a:off x="-4105129" y="6530238"/>
            <a:ext cx="7616557" cy="7815497"/>
          </a:xfrm>
          <a:custGeom>
            <a:avLst/>
            <a:gdLst/>
            <a:ahLst/>
            <a:cxnLst/>
            <a:rect r="r" b="b" t="t" l="l"/>
            <a:pathLst>
              <a:path h="7815497" w="7616557">
                <a:moveTo>
                  <a:pt x="0" y="0"/>
                </a:moveTo>
                <a:lnTo>
                  <a:pt x="7616556" y="0"/>
                </a:lnTo>
                <a:lnTo>
                  <a:pt x="7616556" y="7815496"/>
                </a:lnTo>
                <a:lnTo>
                  <a:pt x="0" y="7815496"/>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0" y="0"/>
            <a:ext cx="18288000" cy="3086100"/>
            <a:chOff x="0" y="0"/>
            <a:chExt cx="4816593" cy="812800"/>
          </a:xfrm>
        </p:grpSpPr>
        <p:sp>
          <p:nvSpPr>
            <p:cNvPr name="Freeform 4" id="4"/>
            <p:cNvSpPr/>
            <p:nvPr/>
          </p:nvSpPr>
          <p:spPr>
            <a:xfrm flipH="false" flipV="false" rot="0">
              <a:off x="0" y="0"/>
              <a:ext cx="4816592" cy="812800"/>
            </a:xfrm>
            <a:custGeom>
              <a:avLst/>
              <a:gdLst/>
              <a:ahLst/>
              <a:cxnLst/>
              <a:rect r="r" b="b" t="t" l="l"/>
              <a:pathLst>
                <a:path h="812800" w="4816592">
                  <a:moveTo>
                    <a:pt x="0" y="0"/>
                  </a:moveTo>
                  <a:lnTo>
                    <a:pt x="4816592" y="0"/>
                  </a:lnTo>
                  <a:lnTo>
                    <a:pt x="4816592" y="812800"/>
                  </a:lnTo>
                  <a:lnTo>
                    <a:pt x="0" y="812800"/>
                  </a:lnTo>
                  <a:close/>
                </a:path>
              </a:pathLst>
            </a:custGeom>
            <a:solidFill>
              <a:srgbClr val="1A1A1A"/>
            </a:solidFill>
          </p:spPr>
        </p:sp>
        <p:sp>
          <p:nvSpPr>
            <p:cNvPr name="TextBox 5" id="5"/>
            <p:cNvSpPr txBox="true"/>
            <p:nvPr/>
          </p:nvSpPr>
          <p:spPr>
            <a:xfrm>
              <a:off x="0" y="-19050"/>
              <a:ext cx="4816593" cy="831850"/>
            </a:xfrm>
            <a:prstGeom prst="rect">
              <a:avLst/>
            </a:prstGeom>
          </p:spPr>
          <p:txBody>
            <a:bodyPr anchor="ctr" rtlCol="false" tIns="50800" lIns="50800" bIns="50800" rIns="50800"/>
            <a:lstStyle/>
            <a:p>
              <a:pPr algn="ctr">
                <a:lnSpc>
                  <a:spcPts val="2859"/>
                </a:lnSpc>
              </a:pPr>
            </a:p>
          </p:txBody>
        </p:sp>
      </p:grpSp>
      <p:sp>
        <p:nvSpPr>
          <p:cNvPr name="Freeform 6" id="6"/>
          <p:cNvSpPr/>
          <p:nvPr/>
        </p:nvSpPr>
        <p:spPr>
          <a:xfrm flipH="false" flipV="false" rot="0">
            <a:off x="13451022" y="-4729397"/>
            <a:ext cx="7616557" cy="7815497"/>
          </a:xfrm>
          <a:custGeom>
            <a:avLst/>
            <a:gdLst/>
            <a:ahLst/>
            <a:cxnLst/>
            <a:rect r="r" b="b" t="t" l="l"/>
            <a:pathLst>
              <a:path h="7815497" w="761655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2851369" y="-3442596"/>
            <a:ext cx="6709932" cy="6885191"/>
          </a:xfrm>
          <a:custGeom>
            <a:avLst/>
            <a:gdLst/>
            <a:ahLst/>
            <a:cxnLst/>
            <a:rect r="r" b="b" t="t" l="l"/>
            <a:pathLst>
              <a:path h="6885191" w="6709932">
                <a:moveTo>
                  <a:pt x="0" y="0"/>
                </a:moveTo>
                <a:lnTo>
                  <a:pt x="6709932" y="0"/>
                </a:lnTo>
                <a:lnTo>
                  <a:pt x="6709932" y="6885192"/>
                </a:lnTo>
                <a:lnTo>
                  <a:pt x="0" y="688519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8" id="8"/>
          <p:cNvSpPr txBox="true"/>
          <p:nvPr/>
        </p:nvSpPr>
        <p:spPr>
          <a:xfrm rot="0">
            <a:off x="3690980" y="1232286"/>
            <a:ext cx="10906040" cy="2750122"/>
          </a:xfrm>
          <a:prstGeom prst="rect">
            <a:avLst/>
          </a:prstGeom>
        </p:spPr>
        <p:txBody>
          <a:bodyPr anchor="t" rtlCol="false" tIns="0" lIns="0" bIns="0" rIns="0">
            <a:spAutoFit/>
          </a:bodyPr>
          <a:lstStyle/>
          <a:p>
            <a:pPr algn="ctr">
              <a:lnSpc>
                <a:spcPts val="11082"/>
              </a:lnSpc>
            </a:pPr>
            <a:r>
              <a:rPr lang="en-US" sz="8030" spc="786">
                <a:solidFill>
                  <a:srgbClr val="FFFFFF"/>
                </a:solidFill>
                <a:latin typeface="Oswald Bold"/>
              </a:rPr>
              <a:t>KEY METRICS</a:t>
            </a:r>
          </a:p>
          <a:p>
            <a:pPr algn="ctr">
              <a:lnSpc>
                <a:spcPts val="11082"/>
              </a:lnSpc>
            </a:pPr>
          </a:p>
        </p:txBody>
      </p:sp>
      <p:grpSp>
        <p:nvGrpSpPr>
          <p:cNvPr name="Group 9" id="9"/>
          <p:cNvGrpSpPr/>
          <p:nvPr/>
        </p:nvGrpSpPr>
        <p:grpSpPr>
          <a:xfrm rot="0">
            <a:off x="503597" y="3510391"/>
            <a:ext cx="17465381" cy="3653862"/>
            <a:chOff x="0" y="0"/>
            <a:chExt cx="3372849" cy="705620"/>
          </a:xfrm>
        </p:grpSpPr>
        <p:sp>
          <p:nvSpPr>
            <p:cNvPr name="Freeform 10" id="10"/>
            <p:cNvSpPr/>
            <p:nvPr/>
          </p:nvSpPr>
          <p:spPr>
            <a:xfrm flipH="false" flipV="false" rot="0">
              <a:off x="0" y="0"/>
              <a:ext cx="3372849" cy="705620"/>
            </a:xfrm>
            <a:custGeom>
              <a:avLst/>
              <a:gdLst/>
              <a:ahLst/>
              <a:cxnLst/>
              <a:rect r="r" b="b" t="t" l="l"/>
              <a:pathLst>
                <a:path h="705620" w="3372849">
                  <a:moveTo>
                    <a:pt x="0" y="0"/>
                  </a:moveTo>
                  <a:lnTo>
                    <a:pt x="3372849" y="0"/>
                  </a:lnTo>
                  <a:lnTo>
                    <a:pt x="3372849" y="705620"/>
                  </a:lnTo>
                  <a:lnTo>
                    <a:pt x="0" y="705620"/>
                  </a:lnTo>
                  <a:close/>
                </a:path>
              </a:pathLst>
            </a:custGeom>
            <a:solidFill>
              <a:srgbClr val="000000">
                <a:alpha val="0"/>
              </a:srgbClr>
            </a:solidFill>
            <a:ln w="38100" cap="sq">
              <a:solidFill>
                <a:srgbClr val="000000"/>
              </a:solidFill>
              <a:prstDash val="solid"/>
              <a:miter/>
            </a:ln>
          </p:spPr>
        </p:sp>
        <p:sp>
          <p:nvSpPr>
            <p:cNvPr name="TextBox 11" id="11"/>
            <p:cNvSpPr txBox="true"/>
            <p:nvPr/>
          </p:nvSpPr>
          <p:spPr>
            <a:xfrm>
              <a:off x="0" y="-19050"/>
              <a:ext cx="3372849" cy="724670"/>
            </a:xfrm>
            <a:prstGeom prst="rect">
              <a:avLst/>
            </a:prstGeom>
          </p:spPr>
          <p:txBody>
            <a:bodyPr anchor="ctr" rtlCol="false" tIns="50800" lIns="50800" bIns="50800" rIns="50800"/>
            <a:lstStyle/>
            <a:p>
              <a:pPr algn="ctr">
                <a:lnSpc>
                  <a:spcPts val="2859"/>
                </a:lnSpc>
              </a:pPr>
            </a:p>
          </p:txBody>
        </p:sp>
      </p:grpSp>
      <p:sp>
        <p:nvSpPr>
          <p:cNvPr name="TextBox 12" id="12"/>
          <p:cNvSpPr txBox="true"/>
          <p:nvPr/>
        </p:nvSpPr>
        <p:spPr>
          <a:xfrm rot="0">
            <a:off x="704028" y="3769430"/>
            <a:ext cx="17064520" cy="3233282"/>
          </a:xfrm>
          <a:prstGeom prst="rect">
            <a:avLst/>
          </a:prstGeom>
        </p:spPr>
        <p:txBody>
          <a:bodyPr anchor="t" rtlCol="false" tIns="0" lIns="0" bIns="0" rIns="0">
            <a:spAutoFit/>
          </a:bodyPr>
          <a:lstStyle/>
          <a:p>
            <a:pPr marL="409112" indent="-204556" lvl="1">
              <a:lnSpc>
                <a:spcPts val="2614"/>
              </a:lnSpc>
              <a:buFont typeface="Arial"/>
              <a:buChar char="•"/>
            </a:pPr>
            <a:r>
              <a:rPr lang="en-US" sz="1894" spc="185">
                <a:solidFill>
                  <a:srgbClr val="231F20"/>
                </a:solidFill>
                <a:latin typeface="DM Sans Bold"/>
              </a:rPr>
              <a:t>MRR</a:t>
            </a:r>
            <a:r>
              <a:rPr lang="en-US" sz="1894" spc="185">
                <a:solidFill>
                  <a:srgbClr val="231F20"/>
                </a:solidFill>
                <a:latin typeface="DM Sans"/>
              </a:rPr>
              <a:t> - Sum of revenue_amount_usd for each month where revenue_amount_usd &gt; 0, grouped by month.</a:t>
            </a:r>
          </a:p>
          <a:p>
            <a:pPr marL="409112" indent="-204556" lvl="1">
              <a:lnSpc>
                <a:spcPts val="2614"/>
              </a:lnSpc>
              <a:buFont typeface="Arial"/>
              <a:buChar char="•"/>
            </a:pPr>
            <a:r>
              <a:rPr lang="en-US" sz="1894" spc="185">
                <a:solidFill>
                  <a:srgbClr val="231F20"/>
                </a:solidFill>
                <a:latin typeface="DM Sans Bold"/>
              </a:rPr>
              <a:t>New MRR</a:t>
            </a:r>
            <a:r>
              <a:rPr lang="en-US" sz="1894" spc="185">
                <a:solidFill>
                  <a:srgbClr val="231F20"/>
                </a:solidFill>
                <a:latin typeface="DM Sans"/>
              </a:rPr>
              <a:t> - Sum of revenue_amount_usd for New Paid Users each month.</a:t>
            </a:r>
          </a:p>
          <a:p>
            <a:pPr marL="409112" indent="-204556" lvl="1">
              <a:lnSpc>
                <a:spcPts val="2614"/>
              </a:lnSpc>
              <a:buFont typeface="Arial"/>
              <a:buChar char="•"/>
            </a:pPr>
            <a:r>
              <a:rPr lang="en-US" sz="1894" spc="185">
                <a:solidFill>
                  <a:srgbClr val="231F20"/>
                </a:solidFill>
                <a:latin typeface="DM Sans Bold"/>
              </a:rPr>
              <a:t>Paid Users</a:t>
            </a:r>
            <a:r>
              <a:rPr lang="en-US" sz="1894" spc="185">
                <a:solidFill>
                  <a:srgbClr val="231F20"/>
                </a:solidFill>
                <a:latin typeface="DM Sans"/>
              </a:rPr>
              <a:t> - Count of unique user_id for each month where revenue_amount_usd &gt; 0.</a:t>
            </a:r>
          </a:p>
          <a:p>
            <a:pPr marL="409112" indent="-204556" lvl="1">
              <a:lnSpc>
                <a:spcPts val="2614"/>
              </a:lnSpc>
              <a:buFont typeface="Arial"/>
              <a:buChar char="•"/>
            </a:pPr>
            <a:r>
              <a:rPr lang="en-US" sz="1894" spc="185">
                <a:solidFill>
                  <a:srgbClr val="231F20"/>
                </a:solidFill>
                <a:latin typeface="DM Sans Bold"/>
              </a:rPr>
              <a:t>New Paid Users</a:t>
            </a:r>
            <a:r>
              <a:rPr lang="en-US" sz="1894" spc="185">
                <a:solidFill>
                  <a:srgbClr val="231F20"/>
                </a:solidFill>
                <a:latin typeface="DM Sans"/>
              </a:rPr>
              <a:t> - Count of unique user_id appearing for the first time in the current month.</a:t>
            </a:r>
          </a:p>
          <a:p>
            <a:pPr marL="409112" indent="-204556" lvl="1">
              <a:lnSpc>
                <a:spcPts val="2614"/>
              </a:lnSpc>
              <a:buFont typeface="Arial"/>
              <a:buChar char="•"/>
            </a:pPr>
            <a:r>
              <a:rPr lang="en-US" sz="1894" spc="185">
                <a:solidFill>
                  <a:srgbClr val="231F20"/>
                </a:solidFill>
                <a:latin typeface="DM Sans Bold"/>
              </a:rPr>
              <a:t>Churned Users</a:t>
            </a:r>
            <a:r>
              <a:rPr lang="en-US" sz="1894" spc="185">
                <a:solidFill>
                  <a:srgbClr val="231F20"/>
                </a:solidFill>
                <a:latin typeface="DM Sans"/>
              </a:rPr>
              <a:t> - Count of unique user_id from the previous month that are absent in the current month.</a:t>
            </a:r>
          </a:p>
          <a:p>
            <a:pPr marL="409112" indent="-204556" lvl="1">
              <a:lnSpc>
                <a:spcPts val="2614"/>
              </a:lnSpc>
              <a:buFont typeface="Arial"/>
              <a:buChar char="•"/>
            </a:pPr>
            <a:r>
              <a:rPr lang="en-US" sz="1894" spc="185">
                <a:solidFill>
                  <a:srgbClr val="231F20"/>
                </a:solidFill>
                <a:latin typeface="DM Sans Bold"/>
              </a:rPr>
              <a:t>Churned Revenue</a:t>
            </a:r>
            <a:r>
              <a:rPr lang="en-US" sz="1894" spc="185">
                <a:solidFill>
                  <a:srgbClr val="231F20"/>
                </a:solidFill>
                <a:latin typeface="DM Sans"/>
              </a:rPr>
              <a:t> - Sum of revenue_amount_usd for Churned Users from the previous month.</a:t>
            </a:r>
          </a:p>
          <a:p>
            <a:pPr marL="409112" indent="-204556" lvl="1">
              <a:lnSpc>
                <a:spcPts val="2614"/>
              </a:lnSpc>
              <a:buFont typeface="Arial"/>
              <a:buChar char="•"/>
            </a:pPr>
            <a:r>
              <a:rPr lang="en-US" sz="1894" spc="185">
                <a:solidFill>
                  <a:srgbClr val="231F20"/>
                </a:solidFill>
                <a:latin typeface="DM Sans Bold"/>
              </a:rPr>
              <a:t>Expansion MRR</a:t>
            </a:r>
            <a:r>
              <a:rPr lang="en-US" sz="1894" spc="185">
                <a:solidFill>
                  <a:srgbClr val="231F20"/>
                </a:solidFill>
                <a:latin typeface="DM Sans"/>
              </a:rPr>
              <a:t> - Increase in MRR in the current month compared to the previous month due to users who increased their payments.</a:t>
            </a:r>
          </a:p>
          <a:p>
            <a:pPr marL="409112" indent="-204556" lvl="1">
              <a:lnSpc>
                <a:spcPts val="2614"/>
              </a:lnSpc>
              <a:buFont typeface="Arial"/>
              <a:buChar char="•"/>
            </a:pPr>
            <a:r>
              <a:rPr lang="en-US" sz="1894" spc="185">
                <a:solidFill>
                  <a:srgbClr val="231F20"/>
                </a:solidFill>
                <a:latin typeface="DM Sans Bold"/>
              </a:rPr>
              <a:t>Contraction MRR</a:t>
            </a:r>
            <a:r>
              <a:rPr lang="en-US" sz="1894" spc="185">
                <a:solidFill>
                  <a:srgbClr val="231F20"/>
                </a:solidFill>
                <a:latin typeface="DM Sans"/>
              </a:rPr>
              <a:t> - Decrease in MRR in the current month compared to the previous month due to users who decreased their payments.</a:t>
            </a:r>
          </a:p>
        </p:txBody>
      </p:sp>
      <p:grpSp>
        <p:nvGrpSpPr>
          <p:cNvPr name="Group 13" id="13"/>
          <p:cNvGrpSpPr/>
          <p:nvPr/>
        </p:nvGrpSpPr>
        <p:grpSpPr>
          <a:xfrm rot="0">
            <a:off x="503597" y="7801001"/>
            <a:ext cx="17465381" cy="1966968"/>
            <a:chOff x="0" y="0"/>
            <a:chExt cx="3372849" cy="379853"/>
          </a:xfrm>
        </p:grpSpPr>
        <p:sp>
          <p:nvSpPr>
            <p:cNvPr name="Freeform 14" id="14"/>
            <p:cNvSpPr/>
            <p:nvPr/>
          </p:nvSpPr>
          <p:spPr>
            <a:xfrm flipH="false" flipV="false" rot="0">
              <a:off x="0" y="0"/>
              <a:ext cx="3372849" cy="379853"/>
            </a:xfrm>
            <a:custGeom>
              <a:avLst/>
              <a:gdLst/>
              <a:ahLst/>
              <a:cxnLst/>
              <a:rect r="r" b="b" t="t" l="l"/>
              <a:pathLst>
                <a:path h="379853" w="3372849">
                  <a:moveTo>
                    <a:pt x="0" y="0"/>
                  </a:moveTo>
                  <a:lnTo>
                    <a:pt x="3372849" y="0"/>
                  </a:lnTo>
                  <a:lnTo>
                    <a:pt x="3372849" y="379853"/>
                  </a:lnTo>
                  <a:lnTo>
                    <a:pt x="0" y="379853"/>
                  </a:lnTo>
                  <a:close/>
                </a:path>
              </a:pathLst>
            </a:custGeom>
            <a:solidFill>
              <a:srgbClr val="000000">
                <a:alpha val="0"/>
              </a:srgbClr>
            </a:solidFill>
            <a:ln w="38100" cap="sq">
              <a:solidFill>
                <a:srgbClr val="000000"/>
              </a:solidFill>
              <a:prstDash val="solid"/>
              <a:miter/>
            </a:ln>
          </p:spPr>
        </p:sp>
        <p:sp>
          <p:nvSpPr>
            <p:cNvPr name="TextBox 15" id="15"/>
            <p:cNvSpPr txBox="true"/>
            <p:nvPr/>
          </p:nvSpPr>
          <p:spPr>
            <a:xfrm>
              <a:off x="0" y="-19050"/>
              <a:ext cx="3372849" cy="398903"/>
            </a:xfrm>
            <a:prstGeom prst="rect">
              <a:avLst/>
            </a:prstGeom>
          </p:spPr>
          <p:txBody>
            <a:bodyPr anchor="ctr" rtlCol="false" tIns="50800" lIns="50800" bIns="50800" rIns="50800"/>
            <a:lstStyle/>
            <a:p>
              <a:pPr algn="ctr">
                <a:lnSpc>
                  <a:spcPts val="2859"/>
                </a:lnSpc>
              </a:pPr>
            </a:p>
          </p:txBody>
        </p:sp>
      </p:grpSp>
      <p:sp>
        <p:nvSpPr>
          <p:cNvPr name="TextBox 16" id="16"/>
          <p:cNvSpPr txBox="true"/>
          <p:nvPr/>
        </p:nvSpPr>
        <p:spPr>
          <a:xfrm rot="0">
            <a:off x="611740" y="7829576"/>
            <a:ext cx="17064520" cy="1707307"/>
          </a:xfrm>
          <a:prstGeom prst="rect">
            <a:avLst/>
          </a:prstGeom>
        </p:spPr>
        <p:txBody>
          <a:bodyPr anchor="t" rtlCol="false" tIns="0" lIns="0" bIns="0" rIns="0">
            <a:spAutoFit/>
          </a:bodyPr>
          <a:lstStyle/>
          <a:p>
            <a:pPr marL="427769" indent="-213884" lvl="1">
              <a:lnSpc>
                <a:spcPts val="2734"/>
              </a:lnSpc>
              <a:buFont typeface="Arial"/>
              <a:buChar char="•"/>
            </a:pPr>
            <a:r>
              <a:rPr lang="en-US" sz="1981" spc="194">
                <a:solidFill>
                  <a:srgbClr val="231F20"/>
                </a:solidFill>
                <a:latin typeface="DM Sans Bold"/>
              </a:rPr>
              <a:t>ARPPU</a:t>
            </a:r>
            <a:r>
              <a:rPr lang="en-US" sz="1981" spc="194">
                <a:solidFill>
                  <a:srgbClr val="231F20"/>
                </a:solidFill>
                <a:latin typeface="DM Sans"/>
              </a:rPr>
              <a:t> - MRR divided by Paid Users for each month.</a:t>
            </a:r>
          </a:p>
          <a:p>
            <a:pPr marL="427769" indent="-213884" lvl="1">
              <a:lnSpc>
                <a:spcPts val="2734"/>
              </a:lnSpc>
              <a:buFont typeface="Arial"/>
              <a:buChar char="•"/>
            </a:pPr>
            <a:r>
              <a:rPr lang="en-US" sz="1981" spc="194">
                <a:solidFill>
                  <a:srgbClr val="231F20"/>
                </a:solidFill>
                <a:latin typeface="DM Sans Bold"/>
              </a:rPr>
              <a:t>Churn Rate</a:t>
            </a:r>
            <a:r>
              <a:rPr lang="en-US" sz="1981" spc="194">
                <a:solidFill>
                  <a:srgbClr val="231F20"/>
                </a:solidFill>
                <a:latin typeface="DM Sans"/>
              </a:rPr>
              <a:t> - Churned Users divided by Paid Users of the previous month.</a:t>
            </a:r>
          </a:p>
          <a:p>
            <a:pPr marL="427769" indent="-213884" lvl="1">
              <a:lnSpc>
                <a:spcPts val="2734"/>
              </a:lnSpc>
              <a:buFont typeface="Arial"/>
              <a:buChar char="•"/>
            </a:pPr>
            <a:r>
              <a:rPr lang="en-US" sz="1981" spc="194">
                <a:solidFill>
                  <a:srgbClr val="231F20"/>
                </a:solidFill>
                <a:latin typeface="DM Sans Bold"/>
              </a:rPr>
              <a:t>Revenue Churn Rate</a:t>
            </a:r>
            <a:r>
              <a:rPr lang="en-US" sz="1981" spc="194">
                <a:solidFill>
                  <a:srgbClr val="231F20"/>
                </a:solidFill>
                <a:latin typeface="DM Sans"/>
              </a:rPr>
              <a:t> - Churned Revenue divided by MRR of the previous month.</a:t>
            </a:r>
          </a:p>
          <a:p>
            <a:pPr marL="427769" indent="-213884" lvl="1">
              <a:lnSpc>
                <a:spcPts val="2734"/>
              </a:lnSpc>
              <a:buFont typeface="Arial"/>
              <a:buChar char="•"/>
            </a:pPr>
            <a:r>
              <a:rPr lang="en-US" sz="1981" spc="194">
                <a:solidFill>
                  <a:srgbClr val="231F20"/>
                </a:solidFill>
                <a:latin typeface="DM Sans Bold"/>
              </a:rPr>
              <a:t>Customer Lifetime (LT)</a:t>
            </a:r>
            <a:r>
              <a:rPr lang="en-US" sz="1981" spc="194">
                <a:solidFill>
                  <a:srgbClr val="231F20"/>
                </a:solidFill>
                <a:latin typeface="DM Sans"/>
              </a:rPr>
              <a:t> - Average number of months between the first and last payment for each user_id.</a:t>
            </a:r>
          </a:p>
          <a:p>
            <a:pPr marL="427769" indent="-213884" lvl="1">
              <a:lnSpc>
                <a:spcPts val="2734"/>
              </a:lnSpc>
              <a:buFont typeface="Arial"/>
              <a:buChar char="•"/>
            </a:pPr>
            <a:r>
              <a:rPr lang="en-US" sz="1981" spc="194">
                <a:solidFill>
                  <a:srgbClr val="231F20"/>
                </a:solidFill>
                <a:latin typeface="DM Sans Bold"/>
              </a:rPr>
              <a:t>Customer Lifetime Value (LTV)</a:t>
            </a:r>
            <a:r>
              <a:rPr lang="en-US" sz="1981" spc="194">
                <a:solidFill>
                  <a:srgbClr val="231F20"/>
                </a:solidFill>
                <a:latin typeface="DM Sans"/>
              </a:rPr>
              <a:t> - Average sum of revenue_amount_usd over the entire period for each user_id.</a:t>
            </a:r>
          </a:p>
        </p:txBody>
      </p:sp>
      <p:grpSp>
        <p:nvGrpSpPr>
          <p:cNvPr name="Group 17" id="17"/>
          <p:cNvGrpSpPr/>
          <p:nvPr/>
        </p:nvGrpSpPr>
        <p:grpSpPr>
          <a:xfrm rot="0">
            <a:off x="503597" y="3086100"/>
            <a:ext cx="3474003" cy="647719"/>
            <a:chOff x="0" y="0"/>
            <a:chExt cx="914964" cy="170593"/>
          </a:xfrm>
        </p:grpSpPr>
        <p:sp>
          <p:nvSpPr>
            <p:cNvPr name="Freeform 18" id="18"/>
            <p:cNvSpPr/>
            <p:nvPr/>
          </p:nvSpPr>
          <p:spPr>
            <a:xfrm flipH="false" flipV="false" rot="0">
              <a:off x="0" y="0"/>
              <a:ext cx="914964" cy="170593"/>
            </a:xfrm>
            <a:custGeom>
              <a:avLst/>
              <a:gdLst/>
              <a:ahLst/>
              <a:cxnLst/>
              <a:rect r="r" b="b" t="t" l="l"/>
              <a:pathLst>
                <a:path h="170593" w="914964">
                  <a:moveTo>
                    <a:pt x="0" y="0"/>
                  </a:moveTo>
                  <a:lnTo>
                    <a:pt x="914964" y="0"/>
                  </a:lnTo>
                  <a:lnTo>
                    <a:pt x="914964" y="170593"/>
                  </a:lnTo>
                  <a:lnTo>
                    <a:pt x="0" y="170593"/>
                  </a:lnTo>
                  <a:close/>
                </a:path>
              </a:pathLst>
            </a:custGeom>
            <a:solidFill>
              <a:srgbClr val="1A1A1A"/>
            </a:solidFill>
          </p:spPr>
        </p:sp>
        <p:sp>
          <p:nvSpPr>
            <p:cNvPr name="TextBox 19" id="19"/>
            <p:cNvSpPr txBox="true"/>
            <p:nvPr/>
          </p:nvSpPr>
          <p:spPr>
            <a:xfrm>
              <a:off x="0" y="-57150"/>
              <a:ext cx="914964" cy="227743"/>
            </a:xfrm>
            <a:prstGeom prst="rect">
              <a:avLst/>
            </a:prstGeom>
          </p:spPr>
          <p:txBody>
            <a:bodyPr anchor="ctr" rtlCol="false" tIns="50800" lIns="50800" bIns="50800" rIns="50800"/>
            <a:lstStyle/>
            <a:p>
              <a:pPr algn="ctr" marL="0" indent="0" lvl="0">
                <a:lnSpc>
                  <a:spcPts val="4114"/>
                </a:lnSpc>
                <a:spcBef>
                  <a:spcPct val="0"/>
                </a:spcBef>
              </a:pPr>
              <a:r>
                <a:rPr lang="en-US" sz="2981" spc="29">
                  <a:solidFill>
                    <a:srgbClr val="FFFFFF"/>
                  </a:solidFill>
                  <a:latin typeface="DM Sans Bold"/>
                </a:rPr>
                <a:t>DBeaver</a:t>
              </a:r>
            </a:p>
          </p:txBody>
        </p:sp>
      </p:grpSp>
      <p:grpSp>
        <p:nvGrpSpPr>
          <p:cNvPr name="Group 20" id="20"/>
          <p:cNvGrpSpPr/>
          <p:nvPr/>
        </p:nvGrpSpPr>
        <p:grpSpPr>
          <a:xfrm rot="0">
            <a:off x="503597" y="7164254"/>
            <a:ext cx="3474003" cy="636748"/>
            <a:chOff x="0" y="0"/>
            <a:chExt cx="914964" cy="167703"/>
          </a:xfrm>
        </p:grpSpPr>
        <p:sp>
          <p:nvSpPr>
            <p:cNvPr name="Freeform 21" id="21"/>
            <p:cNvSpPr/>
            <p:nvPr/>
          </p:nvSpPr>
          <p:spPr>
            <a:xfrm flipH="false" flipV="false" rot="0">
              <a:off x="0" y="0"/>
              <a:ext cx="914964" cy="167703"/>
            </a:xfrm>
            <a:custGeom>
              <a:avLst/>
              <a:gdLst/>
              <a:ahLst/>
              <a:cxnLst/>
              <a:rect r="r" b="b" t="t" l="l"/>
              <a:pathLst>
                <a:path h="167703" w="914964">
                  <a:moveTo>
                    <a:pt x="0" y="0"/>
                  </a:moveTo>
                  <a:lnTo>
                    <a:pt x="914964" y="0"/>
                  </a:lnTo>
                  <a:lnTo>
                    <a:pt x="914964" y="167703"/>
                  </a:lnTo>
                  <a:lnTo>
                    <a:pt x="0" y="167703"/>
                  </a:lnTo>
                  <a:close/>
                </a:path>
              </a:pathLst>
            </a:custGeom>
            <a:solidFill>
              <a:srgbClr val="1A1A1A"/>
            </a:solidFill>
          </p:spPr>
        </p:sp>
        <p:sp>
          <p:nvSpPr>
            <p:cNvPr name="TextBox 22" id="22"/>
            <p:cNvSpPr txBox="true"/>
            <p:nvPr/>
          </p:nvSpPr>
          <p:spPr>
            <a:xfrm>
              <a:off x="0" y="-57150"/>
              <a:ext cx="914964" cy="224853"/>
            </a:xfrm>
            <a:prstGeom prst="rect">
              <a:avLst/>
            </a:prstGeom>
          </p:spPr>
          <p:txBody>
            <a:bodyPr anchor="ctr" rtlCol="false" tIns="50800" lIns="50800" bIns="50800" rIns="50800"/>
            <a:lstStyle/>
            <a:p>
              <a:pPr algn="ctr" marL="0" indent="0" lvl="0">
                <a:lnSpc>
                  <a:spcPts val="4114"/>
                </a:lnSpc>
                <a:spcBef>
                  <a:spcPct val="0"/>
                </a:spcBef>
              </a:pPr>
              <a:r>
                <a:rPr lang="en-US" sz="2981" spc="29">
                  <a:solidFill>
                    <a:srgbClr val="FFFFFF"/>
                  </a:solidFill>
                  <a:latin typeface="DM Sans Bold"/>
                </a:rPr>
                <a:t>Tableau Public</a:t>
              </a:r>
            </a:p>
          </p:txBody>
        </p:sp>
      </p:gr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1A1A1A"/>
        </a:solidFill>
      </p:bgPr>
    </p:bg>
    <p:spTree>
      <p:nvGrpSpPr>
        <p:cNvPr id="1" name=""/>
        <p:cNvGrpSpPr/>
        <p:nvPr/>
      </p:nvGrpSpPr>
      <p:grpSpPr>
        <a:xfrm>
          <a:off x="0" y="0"/>
          <a:ext cx="0" cy="0"/>
          <a:chOff x="0" y="0"/>
          <a:chExt cx="0" cy="0"/>
        </a:xfrm>
      </p:grpSpPr>
      <p:sp>
        <p:nvSpPr>
          <p:cNvPr name="Freeform 2" id="2"/>
          <p:cNvSpPr/>
          <p:nvPr/>
        </p:nvSpPr>
        <p:spPr>
          <a:xfrm flipH="false" flipV="false" rot="0">
            <a:off x="-8169367" y="-10264537"/>
            <a:ext cx="15841853" cy="16255633"/>
          </a:xfrm>
          <a:custGeom>
            <a:avLst/>
            <a:gdLst/>
            <a:ahLst/>
            <a:cxnLst/>
            <a:rect r="r" b="b" t="t" l="l"/>
            <a:pathLst>
              <a:path h="16255633" w="15841853">
                <a:moveTo>
                  <a:pt x="0" y="0"/>
                </a:moveTo>
                <a:lnTo>
                  <a:pt x="15841853" y="0"/>
                </a:lnTo>
                <a:lnTo>
                  <a:pt x="15841853" y="16255632"/>
                </a:lnTo>
                <a:lnTo>
                  <a:pt x="0" y="162556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2720102" y="3030981"/>
            <a:ext cx="12057353" cy="1702517"/>
          </a:xfrm>
          <a:prstGeom prst="rect">
            <a:avLst/>
          </a:prstGeom>
        </p:spPr>
        <p:txBody>
          <a:bodyPr anchor="t" rtlCol="false" tIns="0" lIns="0" bIns="0" rIns="0">
            <a:spAutoFit/>
          </a:bodyPr>
          <a:lstStyle/>
          <a:p>
            <a:pPr>
              <a:lnSpc>
                <a:spcPts val="13948"/>
              </a:lnSpc>
            </a:pPr>
            <a:r>
              <a:rPr lang="en-US" sz="10107" spc="990">
                <a:solidFill>
                  <a:srgbClr val="FFFFFF"/>
                </a:solidFill>
                <a:latin typeface="Oswald Bold"/>
              </a:rPr>
              <a:t>PROJECT TIMELINE</a:t>
            </a:r>
          </a:p>
        </p:txBody>
      </p:sp>
      <p:sp>
        <p:nvSpPr>
          <p:cNvPr name="Freeform 4" id="4"/>
          <p:cNvSpPr/>
          <p:nvPr/>
        </p:nvSpPr>
        <p:spPr>
          <a:xfrm flipH="false" flipV="false" rot="0">
            <a:off x="13447294" y="-3843198"/>
            <a:ext cx="15841853" cy="16255633"/>
          </a:xfrm>
          <a:custGeom>
            <a:avLst/>
            <a:gdLst/>
            <a:ahLst/>
            <a:cxnLst/>
            <a:rect r="r" b="b" t="t" l="l"/>
            <a:pathLst>
              <a:path h="16255633" w="15841853">
                <a:moveTo>
                  <a:pt x="0" y="0"/>
                </a:moveTo>
                <a:lnTo>
                  <a:pt x="15841853" y="0"/>
                </a:lnTo>
                <a:lnTo>
                  <a:pt x="15841853" y="16255632"/>
                </a:lnTo>
                <a:lnTo>
                  <a:pt x="0" y="162556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5" id="5"/>
          <p:cNvSpPr txBox="true"/>
          <p:nvPr/>
        </p:nvSpPr>
        <p:spPr>
          <a:xfrm rot="0">
            <a:off x="2720102" y="4905847"/>
            <a:ext cx="10951206" cy="993169"/>
          </a:xfrm>
          <a:prstGeom prst="rect">
            <a:avLst/>
          </a:prstGeom>
        </p:spPr>
        <p:txBody>
          <a:bodyPr anchor="t" rtlCol="false" tIns="0" lIns="0" bIns="0" rIns="0">
            <a:spAutoFit/>
          </a:bodyPr>
          <a:lstStyle/>
          <a:p>
            <a:pPr algn="l">
              <a:lnSpc>
                <a:spcPts val="3999"/>
              </a:lnSpc>
            </a:pPr>
            <a:r>
              <a:rPr lang="en-US" sz="2898" spc="284">
                <a:solidFill>
                  <a:srgbClr val="F5FFF5"/>
                </a:solidFill>
                <a:latin typeface="DM Sans"/>
              </a:rPr>
              <a:t>The project started on April 15, 2024, and is scheduled to be completed by April 29, 2024.</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2035253">
            <a:off x="15331117" y="4817487"/>
            <a:ext cx="7835077" cy="10939025"/>
          </a:xfrm>
          <a:custGeom>
            <a:avLst/>
            <a:gdLst/>
            <a:ahLst/>
            <a:cxnLst/>
            <a:rect r="r" b="b" t="t" l="l"/>
            <a:pathLst>
              <a:path h="10939025" w="7835077">
                <a:moveTo>
                  <a:pt x="0" y="0"/>
                </a:moveTo>
                <a:lnTo>
                  <a:pt x="7835077" y="0"/>
                </a:lnTo>
                <a:lnTo>
                  <a:pt x="7835077" y="10939026"/>
                </a:lnTo>
                <a:lnTo>
                  <a:pt x="0" y="1093902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4" id="4"/>
          <p:cNvSpPr/>
          <p:nvPr/>
        </p:nvSpPr>
        <p:spPr>
          <a:xfrm rot="0">
            <a:off x="1589541" y="5472067"/>
            <a:ext cx="15108918" cy="0"/>
          </a:xfrm>
          <a:prstGeom prst="line">
            <a:avLst/>
          </a:prstGeom>
          <a:ln cap="flat" w="38100">
            <a:solidFill>
              <a:srgbClr val="000000"/>
            </a:solidFill>
            <a:prstDash val="solid"/>
            <a:headEnd type="none" len="sm" w="sm"/>
            <a:tailEnd type="none" len="sm" w="sm"/>
          </a:ln>
        </p:spPr>
      </p:sp>
      <p:grpSp>
        <p:nvGrpSpPr>
          <p:cNvPr name="Group 5" id="5"/>
          <p:cNvGrpSpPr/>
          <p:nvPr/>
        </p:nvGrpSpPr>
        <p:grpSpPr>
          <a:xfrm rot="0">
            <a:off x="3542437" y="5240576"/>
            <a:ext cx="501082" cy="501082"/>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31211"/>
            </a:solidFill>
          </p:spPr>
        </p:sp>
        <p:sp>
          <p:nvSpPr>
            <p:cNvPr name="TextBox 7" id="7"/>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sp>
        <p:nvSpPr>
          <p:cNvPr name="TextBox 8" id="8"/>
          <p:cNvSpPr txBox="true"/>
          <p:nvPr/>
        </p:nvSpPr>
        <p:spPr>
          <a:xfrm rot="0">
            <a:off x="2190716" y="6537441"/>
            <a:ext cx="3204526" cy="3178437"/>
          </a:xfrm>
          <a:prstGeom prst="rect">
            <a:avLst/>
          </a:prstGeom>
        </p:spPr>
        <p:txBody>
          <a:bodyPr anchor="t" rtlCol="false" tIns="0" lIns="0" bIns="0" rIns="0">
            <a:spAutoFit/>
          </a:bodyPr>
          <a:lstStyle/>
          <a:p>
            <a:pPr algn="ctr">
              <a:lnSpc>
                <a:spcPts val="2545"/>
              </a:lnSpc>
            </a:pPr>
            <a:r>
              <a:rPr lang="en-US" sz="1844" spc="180">
                <a:solidFill>
                  <a:srgbClr val="231F20"/>
                </a:solidFill>
                <a:latin typeface="DM Sans"/>
              </a:rPr>
              <a:t>Churned users and churned revenue increased over time, indicating a proportion of users discontinuing their subscriptions. December witnessed a notable churn event, leading to a substantial negative impact on MRR.</a:t>
            </a:r>
          </a:p>
        </p:txBody>
      </p:sp>
      <p:sp>
        <p:nvSpPr>
          <p:cNvPr name="TextBox 9" id="9"/>
          <p:cNvSpPr txBox="true"/>
          <p:nvPr/>
        </p:nvSpPr>
        <p:spPr>
          <a:xfrm rot="0">
            <a:off x="1845550" y="5932022"/>
            <a:ext cx="3830271" cy="386680"/>
          </a:xfrm>
          <a:prstGeom prst="rect">
            <a:avLst/>
          </a:prstGeom>
        </p:spPr>
        <p:txBody>
          <a:bodyPr anchor="t" rtlCol="false" tIns="0" lIns="0" bIns="0" rIns="0">
            <a:spAutoFit/>
          </a:bodyPr>
          <a:lstStyle/>
          <a:p>
            <a:pPr algn="ctr">
              <a:lnSpc>
                <a:spcPts val="3107"/>
              </a:lnSpc>
            </a:pPr>
            <a:r>
              <a:rPr lang="en-US" sz="2251" spc="220">
                <a:solidFill>
                  <a:srgbClr val="231F20"/>
                </a:solidFill>
                <a:latin typeface="DM Sans Bold"/>
              </a:rPr>
              <a:t>CHURN ANALYSIS</a:t>
            </a:r>
          </a:p>
        </p:txBody>
      </p:sp>
      <p:grpSp>
        <p:nvGrpSpPr>
          <p:cNvPr name="Group 10" id="10"/>
          <p:cNvGrpSpPr/>
          <p:nvPr/>
        </p:nvGrpSpPr>
        <p:grpSpPr>
          <a:xfrm rot="0">
            <a:off x="7030737" y="5240576"/>
            <a:ext cx="501082" cy="501082"/>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31211"/>
            </a:solidFill>
          </p:spPr>
        </p:sp>
        <p:sp>
          <p:nvSpPr>
            <p:cNvPr name="TextBox 12" id="12"/>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13" id="13"/>
          <p:cNvGrpSpPr/>
          <p:nvPr/>
        </p:nvGrpSpPr>
        <p:grpSpPr>
          <a:xfrm rot="0">
            <a:off x="10521294" y="5240576"/>
            <a:ext cx="501082" cy="501082"/>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31211"/>
            </a:solidFill>
          </p:spPr>
        </p:sp>
        <p:sp>
          <p:nvSpPr>
            <p:cNvPr name="TextBox 15" id="15"/>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16" id="16"/>
          <p:cNvGrpSpPr/>
          <p:nvPr/>
        </p:nvGrpSpPr>
        <p:grpSpPr>
          <a:xfrm rot="0">
            <a:off x="14011851" y="5240576"/>
            <a:ext cx="501082" cy="501082"/>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31211"/>
            </a:solidFill>
          </p:spPr>
        </p:sp>
        <p:sp>
          <p:nvSpPr>
            <p:cNvPr name="TextBox 18" id="18"/>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sp>
        <p:nvSpPr>
          <p:cNvPr name="TextBox 19" id="19"/>
          <p:cNvSpPr txBox="true"/>
          <p:nvPr/>
        </p:nvSpPr>
        <p:spPr>
          <a:xfrm rot="0">
            <a:off x="5783628" y="6718268"/>
            <a:ext cx="3204526" cy="2220830"/>
          </a:xfrm>
          <a:prstGeom prst="rect">
            <a:avLst/>
          </a:prstGeom>
        </p:spPr>
        <p:txBody>
          <a:bodyPr anchor="t" rtlCol="false" tIns="0" lIns="0" bIns="0" rIns="0">
            <a:spAutoFit/>
          </a:bodyPr>
          <a:lstStyle/>
          <a:p>
            <a:pPr algn="ctr">
              <a:lnSpc>
                <a:spcPts val="2545"/>
              </a:lnSpc>
            </a:pPr>
            <a:r>
              <a:rPr lang="en-US" sz="1844" spc="180">
                <a:solidFill>
                  <a:srgbClr val="231F20"/>
                </a:solidFill>
                <a:latin typeface="DM Sans"/>
              </a:rPr>
              <a:t>Despite fluctuations, expansion MRR outpaced contraction MRR in most months, contributing positively to overall revenue growth.</a:t>
            </a:r>
          </a:p>
        </p:txBody>
      </p:sp>
      <p:sp>
        <p:nvSpPr>
          <p:cNvPr name="TextBox 20" id="20"/>
          <p:cNvSpPr txBox="true"/>
          <p:nvPr/>
        </p:nvSpPr>
        <p:spPr>
          <a:xfrm rot="0">
            <a:off x="5889722" y="5941547"/>
            <a:ext cx="3098431" cy="731866"/>
          </a:xfrm>
          <a:prstGeom prst="rect">
            <a:avLst/>
          </a:prstGeom>
        </p:spPr>
        <p:txBody>
          <a:bodyPr anchor="t" rtlCol="false" tIns="0" lIns="0" bIns="0" rIns="0">
            <a:spAutoFit/>
          </a:bodyPr>
          <a:lstStyle/>
          <a:p>
            <a:pPr algn="ctr">
              <a:lnSpc>
                <a:spcPts val="2969"/>
              </a:lnSpc>
            </a:pPr>
            <a:r>
              <a:rPr lang="en-US" sz="2151" spc="210">
                <a:solidFill>
                  <a:srgbClr val="231F20"/>
                </a:solidFill>
                <a:latin typeface="DM Sans Bold"/>
              </a:rPr>
              <a:t>EXPANSION CONTRACTION MRR</a:t>
            </a:r>
          </a:p>
        </p:txBody>
      </p:sp>
      <p:sp>
        <p:nvSpPr>
          <p:cNvPr name="TextBox 21" id="21"/>
          <p:cNvSpPr txBox="true"/>
          <p:nvPr/>
        </p:nvSpPr>
        <p:spPr>
          <a:xfrm rot="0">
            <a:off x="5526506" y="2339559"/>
            <a:ext cx="3204807" cy="2859235"/>
          </a:xfrm>
          <a:prstGeom prst="rect">
            <a:avLst/>
          </a:prstGeom>
        </p:spPr>
        <p:txBody>
          <a:bodyPr anchor="t" rtlCol="false" tIns="0" lIns="0" bIns="0" rIns="0">
            <a:spAutoFit/>
          </a:bodyPr>
          <a:lstStyle/>
          <a:p>
            <a:pPr algn="ctr">
              <a:lnSpc>
                <a:spcPts val="2545"/>
              </a:lnSpc>
            </a:pPr>
            <a:r>
              <a:rPr lang="en-US" sz="1844" spc="180">
                <a:solidFill>
                  <a:srgbClr val="231F20"/>
                </a:solidFill>
                <a:latin typeface="DM Sans"/>
              </a:rPr>
              <a:t>The number of paid users gradually increased from March to October, peaking at 199 users in October. However, a significant drop occurred in December, possibly due to churn.</a:t>
            </a:r>
          </a:p>
        </p:txBody>
      </p:sp>
      <p:sp>
        <p:nvSpPr>
          <p:cNvPr name="TextBox 22" id="22"/>
          <p:cNvSpPr txBox="true"/>
          <p:nvPr/>
        </p:nvSpPr>
        <p:spPr>
          <a:xfrm rot="0">
            <a:off x="5675821" y="1831928"/>
            <a:ext cx="2709833" cy="386680"/>
          </a:xfrm>
          <a:prstGeom prst="rect">
            <a:avLst/>
          </a:prstGeom>
        </p:spPr>
        <p:txBody>
          <a:bodyPr anchor="t" rtlCol="false" tIns="0" lIns="0" bIns="0" rIns="0">
            <a:spAutoFit/>
          </a:bodyPr>
          <a:lstStyle/>
          <a:p>
            <a:pPr algn="ctr">
              <a:lnSpc>
                <a:spcPts val="3107"/>
              </a:lnSpc>
            </a:pPr>
            <a:r>
              <a:rPr lang="en-US" sz="2251" spc="220">
                <a:solidFill>
                  <a:srgbClr val="231F20"/>
                </a:solidFill>
                <a:latin typeface="DM Sans Bold"/>
              </a:rPr>
              <a:t>PAID USERS</a:t>
            </a:r>
          </a:p>
        </p:txBody>
      </p:sp>
      <p:sp>
        <p:nvSpPr>
          <p:cNvPr name="TextBox 23" id="23"/>
          <p:cNvSpPr txBox="true"/>
          <p:nvPr/>
        </p:nvSpPr>
        <p:spPr>
          <a:xfrm rot="0">
            <a:off x="9350710" y="6640267"/>
            <a:ext cx="3204526" cy="2540032"/>
          </a:xfrm>
          <a:prstGeom prst="rect">
            <a:avLst/>
          </a:prstGeom>
        </p:spPr>
        <p:txBody>
          <a:bodyPr anchor="t" rtlCol="false" tIns="0" lIns="0" bIns="0" rIns="0">
            <a:spAutoFit/>
          </a:bodyPr>
          <a:lstStyle/>
          <a:p>
            <a:pPr algn="ctr">
              <a:lnSpc>
                <a:spcPts val="2545"/>
              </a:lnSpc>
            </a:pPr>
            <a:r>
              <a:rPr lang="en-US" sz="1844" spc="180">
                <a:solidFill>
                  <a:srgbClr val="231F20"/>
                </a:solidFill>
                <a:latin typeface="DM Sans"/>
              </a:rPr>
              <a:t>Despite fluctuations in other metrics, ARPPU emained consistent throughout the observed period, indicating stable revenue generation from each paying user.</a:t>
            </a:r>
          </a:p>
        </p:txBody>
      </p:sp>
      <p:sp>
        <p:nvSpPr>
          <p:cNvPr name="TextBox 24" id="24"/>
          <p:cNvSpPr txBox="true"/>
          <p:nvPr/>
        </p:nvSpPr>
        <p:spPr>
          <a:xfrm rot="0">
            <a:off x="8988153" y="5941547"/>
            <a:ext cx="3567083" cy="393919"/>
          </a:xfrm>
          <a:prstGeom prst="rect">
            <a:avLst/>
          </a:prstGeom>
        </p:spPr>
        <p:txBody>
          <a:bodyPr anchor="t" rtlCol="false" tIns="0" lIns="0" bIns="0" rIns="0">
            <a:spAutoFit/>
          </a:bodyPr>
          <a:lstStyle/>
          <a:p>
            <a:pPr algn="ctr">
              <a:lnSpc>
                <a:spcPts val="3245"/>
              </a:lnSpc>
            </a:pPr>
            <a:r>
              <a:rPr lang="en-US" sz="2351" spc="230">
                <a:solidFill>
                  <a:srgbClr val="231F20"/>
                </a:solidFill>
                <a:latin typeface="DM Sans Bold"/>
              </a:rPr>
              <a:t>ARPPU</a:t>
            </a:r>
          </a:p>
        </p:txBody>
      </p:sp>
      <p:sp>
        <p:nvSpPr>
          <p:cNvPr name="Freeform 25" id="25"/>
          <p:cNvSpPr/>
          <p:nvPr/>
        </p:nvSpPr>
        <p:spPr>
          <a:xfrm flipH="false" flipV="false" rot="-10799999">
            <a:off x="-824612" y="-5870008"/>
            <a:ext cx="6219854" cy="9594963"/>
          </a:xfrm>
          <a:custGeom>
            <a:avLst/>
            <a:gdLst/>
            <a:ahLst/>
            <a:cxnLst/>
            <a:rect r="r" b="b" t="t" l="l"/>
            <a:pathLst>
              <a:path h="9594963" w="6219854">
                <a:moveTo>
                  <a:pt x="0" y="0"/>
                </a:moveTo>
                <a:lnTo>
                  <a:pt x="6219853" y="0"/>
                </a:lnTo>
                <a:lnTo>
                  <a:pt x="6219853" y="9594963"/>
                </a:lnTo>
                <a:lnTo>
                  <a:pt x="0" y="9594963"/>
                </a:lnTo>
                <a:lnTo>
                  <a:pt x="0" y="0"/>
                </a:lnTo>
                <a:close/>
              </a:path>
            </a:pathLst>
          </a:custGeom>
          <a:blipFill>
            <a:blip r:embed="rId3">
              <a:extLst>
                <a:ext uri="{96DAC541-7B7A-43D3-8B79-37D633B846F1}">
                  <asvg:svgBlip xmlns:asvg="http://schemas.microsoft.com/office/drawing/2016/SVG/main" r:embed="rId4"/>
                </a:ext>
              </a:extLst>
            </a:blip>
            <a:stretch>
              <a:fillRect l="-10491" t="0" r="0" b="0"/>
            </a:stretch>
          </a:blipFill>
        </p:spPr>
      </p:sp>
      <p:sp>
        <p:nvSpPr>
          <p:cNvPr name="TextBox 26" id="26"/>
          <p:cNvSpPr txBox="true"/>
          <p:nvPr/>
        </p:nvSpPr>
        <p:spPr>
          <a:xfrm rot="0">
            <a:off x="3107052" y="515742"/>
            <a:ext cx="11552977" cy="1166783"/>
          </a:xfrm>
          <a:prstGeom prst="rect">
            <a:avLst/>
          </a:prstGeom>
        </p:spPr>
        <p:txBody>
          <a:bodyPr anchor="t" rtlCol="false" tIns="0" lIns="0" bIns="0" rIns="0">
            <a:spAutoFit/>
          </a:bodyPr>
          <a:lstStyle/>
          <a:p>
            <a:pPr algn="ctr">
              <a:lnSpc>
                <a:spcPts val="9587"/>
              </a:lnSpc>
            </a:pPr>
            <a:r>
              <a:rPr lang="en-US" sz="6947" spc="368">
                <a:solidFill>
                  <a:srgbClr val="231F20"/>
                </a:solidFill>
                <a:latin typeface="Oswald Bold"/>
              </a:rPr>
              <a:t>KEY INSIGHTS</a:t>
            </a:r>
          </a:p>
        </p:txBody>
      </p:sp>
      <p:sp>
        <p:nvSpPr>
          <p:cNvPr name="TextBox 27" id="27"/>
          <p:cNvSpPr txBox="true"/>
          <p:nvPr/>
        </p:nvSpPr>
        <p:spPr>
          <a:xfrm rot="0">
            <a:off x="2438062" y="1831928"/>
            <a:ext cx="2709833" cy="386680"/>
          </a:xfrm>
          <a:prstGeom prst="rect">
            <a:avLst/>
          </a:prstGeom>
        </p:spPr>
        <p:txBody>
          <a:bodyPr anchor="t" rtlCol="false" tIns="0" lIns="0" bIns="0" rIns="0">
            <a:spAutoFit/>
          </a:bodyPr>
          <a:lstStyle/>
          <a:p>
            <a:pPr algn="ctr">
              <a:lnSpc>
                <a:spcPts val="3107"/>
              </a:lnSpc>
            </a:pPr>
            <a:r>
              <a:rPr lang="en-US" sz="2251" spc="220">
                <a:solidFill>
                  <a:srgbClr val="231F20"/>
                </a:solidFill>
                <a:latin typeface="DM Sans Bold"/>
              </a:rPr>
              <a:t>MRR</a:t>
            </a:r>
          </a:p>
        </p:txBody>
      </p:sp>
      <p:sp>
        <p:nvSpPr>
          <p:cNvPr name="TextBox 28" id="28"/>
          <p:cNvSpPr txBox="true"/>
          <p:nvPr/>
        </p:nvSpPr>
        <p:spPr>
          <a:xfrm rot="0">
            <a:off x="2190716" y="2440652"/>
            <a:ext cx="3204526" cy="2540032"/>
          </a:xfrm>
          <a:prstGeom prst="rect">
            <a:avLst/>
          </a:prstGeom>
        </p:spPr>
        <p:txBody>
          <a:bodyPr anchor="t" rtlCol="false" tIns="0" lIns="0" bIns="0" rIns="0">
            <a:spAutoFit/>
          </a:bodyPr>
          <a:lstStyle/>
          <a:p>
            <a:pPr algn="ctr">
              <a:lnSpc>
                <a:spcPts val="2545"/>
              </a:lnSpc>
            </a:pPr>
            <a:r>
              <a:rPr lang="en-US" sz="1844" spc="180">
                <a:solidFill>
                  <a:srgbClr val="231F20"/>
                </a:solidFill>
                <a:latin typeface="DM Sans"/>
              </a:rPr>
              <a:t>MRR exhibited fluctuating patterns over the observed months, reaching its peak in October 2022 at $9,344 and experiencing a slight decline in subsequent months.</a:t>
            </a:r>
          </a:p>
        </p:txBody>
      </p:sp>
      <p:sp>
        <p:nvSpPr>
          <p:cNvPr name="TextBox 29" id="29"/>
          <p:cNvSpPr txBox="true"/>
          <p:nvPr/>
        </p:nvSpPr>
        <p:spPr>
          <a:xfrm rot="0">
            <a:off x="8988153" y="1815201"/>
            <a:ext cx="3567083" cy="386680"/>
          </a:xfrm>
          <a:prstGeom prst="rect">
            <a:avLst/>
          </a:prstGeom>
        </p:spPr>
        <p:txBody>
          <a:bodyPr anchor="t" rtlCol="false" tIns="0" lIns="0" bIns="0" rIns="0">
            <a:spAutoFit/>
          </a:bodyPr>
          <a:lstStyle/>
          <a:p>
            <a:pPr algn="ctr">
              <a:lnSpc>
                <a:spcPts val="3107"/>
              </a:lnSpc>
            </a:pPr>
            <a:r>
              <a:rPr lang="en-US" sz="2251" spc="220">
                <a:solidFill>
                  <a:srgbClr val="231F20"/>
                </a:solidFill>
                <a:latin typeface="DM Sans Bold"/>
              </a:rPr>
              <a:t>NEW PAID USERS</a:t>
            </a:r>
          </a:p>
        </p:txBody>
      </p:sp>
      <p:sp>
        <p:nvSpPr>
          <p:cNvPr name="TextBox 30" id="30"/>
          <p:cNvSpPr txBox="true"/>
          <p:nvPr/>
        </p:nvSpPr>
        <p:spPr>
          <a:xfrm rot="0">
            <a:off x="9169572" y="2281051"/>
            <a:ext cx="3204526" cy="2859235"/>
          </a:xfrm>
          <a:prstGeom prst="rect">
            <a:avLst/>
          </a:prstGeom>
        </p:spPr>
        <p:txBody>
          <a:bodyPr anchor="t" rtlCol="false" tIns="0" lIns="0" bIns="0" rIns="0">
            <a:spAutoFit/>
          </a:bodyPr>
          <a:lstStyle/>
          <a:p>
            <a:pPr algn="ctr">
              <a:lnSpc>
                <a:spcPts val="2545"/>
              </a:lnSpc>
            </a:pPr>
            <a:r>
              <a:rPr lang="en-US" sz="1844" spc="180">
                <a:solidFill>
                  <a:srgbClr val="231F20"/>
                </a:solidFill>
                <a:latin typeface="DM Sans"/>
              </a:rPr>
              <a:t>New paid users were consistently onboarded each month, contributing to MRR growth. Notably, July and August saw a spike in new paid users, coinciding with expansions in MRR.</a:t>
            </a:r>
          </a:p>
        </p:txBody>
      </p:sp>
      <p:sp>
        <p:nvSpPr>
          <p:cNvPr name="TextBox 31" id="31"/>
          <p:cNvSpPr txBox="true"/>
          <p:nvPr/>
        </p:nvSpPr>
        <p:spPr>
          <a:xfrm rot="0">
            <a:off x="13155311" y="1726283"/>
            <a:ext cx="2469002" cy="714626"/>
          </a:xfrm>
          <a:prstGeom prst="rect">
            <a:avLst/>
          </a:prstGeom>
        </p:spPr>
        <p:txBody>
          <a:bodyPr anchor="t" rtlCol="false" tIns="0" lIns="0" bIns="0" rIns="0">
            <a:spAutoFit/>
          </a:bodyPr>
          <a:lstStyle/>
          <a:p>
            <a:pPr algn="ctr">
              <a:lnSpc>
                <a:spcPts val="2859"/>
              </a:lnSpc>
            </a:pPr>
            <a:r>
              <a:rPr lang="en-US" sz="2072" spc="203">
                <a:solidFill>
                  <a:srgbClr val="231F20"/>
                </a:solidFill>
                <a:latin typeface="DM Sans Bold"/>
              </a:rPr>
              <a:t>BACK FROM CHURN USERS</a:t>
            </a:r>
          </a:p>
        </p:txBody>
      </p:sp>
      <p:sp>
        <p:nvSpPr>
          <p:cNvPr name="TextBox 32" id="32"/>
          <p:cNvSpPr txBox="true"/>
          <p:nvPr/>
        </p:nvSpPr>
        <p:spPr>
          <a:xfrm rot="0">
            <a:off x="12812248" y="2611536"/>
            <a:ext cx="3204526" cy="1901627"/>
          </a:xfrm>
          <a:prstGeom prst="rect">
            <a:avLst/>
          </a:prstGeom>
        </p:spPr>
        <p:txBody>
          <a:bodyPr anchor="t" rtlCol="false" tIns="0" lIns="0" bIns="0" rIns="0">
            <a:spAutoFit/>
          </a:bodyPr>
          <a:lstStyle/>
          <a:p>
            <a:pPr algn="ctr">
              <a:lnSpc>
                <a:spcPts val="2545"/>
              </a:lnSpc>
            </a:pPr>
            <a:r>
              <a:rPr lang="en-US" sz="1844" spc="180">
                <a:solidFill>
                  <a:srgbClr val="231F20"/>
                </a:solidFill>
                <a:latin typeface="DM Sans"/>
              </a:rPr>
              <a:t> November and December witnessed significant numbers of users coming back from churn, positively impacting MRR.</a:t>
            </a:r>
          </a:p>
        </p:txBody>
      </p:sp>
      <p:sp>
        <p:nvSpPr>
          <p:cNvPr name="TextBox 33" id="33"/>
          <p:cNvSpPr txBox="true"/>
          <p:nvPr/>
        </p:nvSpPr>
        <p:spPr>
          <a:xfrm rot="0">
            <a:off x="12659848" y="5941547"/>
            <a:ext cx="3567083" cy="393919"/>
          </a:xfrm>
          <a:prstGeom prst="rect">
            <a:avLst/>
          </a:prstGeom>
        </p:spPr>
        <p:txBody>
          <a:bodyPr anchor="t" rtlCol="false" tIns="0" lIns="0" bIns="0" rIns="0">
            <a:spAutoFit/>
          </a:bodyPr>
          <a:lstStyle/>
          <a:p>
            <a:pPr algn="ctr">
              <a:lnSpc>
                <a:spcPts val="3245"/>
              </a:lnSpc>
            </a:pPr>
            <a:r>
              <a:rPr lang="en-US" sz="2351" spc="230">
                <a:solidFill>
                  <a:srgbClr val="231F20"/>
                </a:solidFill>
                <a:latin typeface="DM Sans Bold"/>
              </a:rPr>
              <a:t>LT &amp; LTV</a:t>
            </a:r>
          </a:p>
        </p:txBody>
      </p:sp>
      <p:sp>
        <p:nvSpPr>
          <p:cNvPr name="TextBox 34" id="34"/>
          <p:cNvSpPr txBox="true"/>
          <p:nvPr/>
        </p:nvSpPr>
        <p:spPr>
          <a:xfrm rot="0">
            <a:off x="12659848" y="6506917"/>
            <a:ext cx="4038611" cy="3178437"/>
          </a:xfrm>
          <a:prstGeom prst="rect">
            <a:avLst/>
          </a:prstGeom>
        </p:spPr>
        <p:txBody>
          <a:bodyPr anchor="t" rtlCol="false" tIns="0" lIns="0" bIns="0" rIns="0">
            <a:spAutoFit/>
          </a:bodyPr>
          <a:lstStyle/>
          <a:p>
            <a:pPr algn="ctr">
              <a:lnSpc>
                <a:spcPts val="2545"/>
              </a:lnSpc>
            </a:pPr>
            <a:r>
              <a:rPr lang="en-US" sz="1844" spc="180">
                <a:solidFill>
                  <a:srgbClr val="231F20"/>
                </a:solidFill>
                <a:latin typeface="DM Sans"/>
              </a:rPr>
              <a:t>LT ranged from 6.6 months in April to 2.6 months in November, indicating fluctuations in customer engagement duration.</a:t>
            </a:r>
          </a:p>
          <a:p>
            <a:pPr algn="ctr">
              <a:lnSpc>
                <a:spcPts val="2545"/>
              </a:lnSpc>
            </a:pPr>
            <a:r>
              <a:rPr lang="en-US" sz="1844" spc="180">
                <a:solidFill>
                  <a:srgbClr val="231F20"/>
                </a:solidFill>
                <a:latin typeface="DM Sans"/>
              </a:rPr>
              <a:t>Correspondingly, LTV showed a general decreasing trend, suggesting potential challenges in retaining high-value customers over time.</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1A1A1A"/>
        </a:solidFill>
      </p:bgPr>
    </p:bg>
    <p:spTree>
      <p:nvGrpSpPr>
        <p:cNvPr id="1" name=""/>
        <p:cNvGrpSpPr/>
        <p:nvPr/>
      </p:nvGrpSpPr>
      <p:grpSpPr>
        <a:xfrm>
          <a:off x="0" y="0"/>
          <a:ext cx="0" cy="0"/>
          <a:chOff x="0" y="0"/>
          <a:chExt cx="0" cy="0"/>
        </a:xfrm>
      </p:grpSpPr>
      <p:grpSp>
        <p:nvGrpSpPr>
          <p:cNvPr name="Group 2" id="2"/>
          <p:cNvGrpSpPr/>
          <p:nvPr/>
        </p:nvGrpSpPr>
        <p:grpSpPr>
          <a:xfrm rot="0">
            <a:off x="-2770706" y="-3368517"/>
            <a:ext cx="4959890" cy="4959890"/>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2F4F5"/>
            </a:solidFill>
          </p:spPr>
        </p:sp>
        <p:sp>
          <p:nvSpPr>
            <p:cNvPr name="TextBox 4" id="4"/>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5" id="5"/>
          <p:cNvGrpSpPr/>
          <p:nvPr/>
        </p:nvGrpSpPr>
        <p:grpSpPr>
          <a:xfrm rot="0">
            <a:off x="9144000" y="1278539"/>
            <a:ext cx="13188954" cy="13188954"/>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2F4F5"/>
            </a:solidFill>
          </p:spPr>
        </p:sp>
        <p:sp>
          <p:nvSpPr>
            <p:cNvPr name="TextBox 7" id="7"/>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sp>
        <p:nvSpPr>
          <p:cNvPr name="Freeform 8" id="8"/>
          <p:cNvSpPr/>
          <p:nvPr/>
        </p:nvSpPr>
        <p:spPr>
          <a:xfrm flipH="false" flipV="false" rot="0">
            <a:off x="-6639105" y="-5979128"/>
            <a:ext cx="12110389" cy="12426705"/>
          </a:xfrm>
          <a:custGeom>
            <a:avLst/>
            <a:gdLst/>
            <a:ahLst/>
            <a:cxnLst/>
            <a:rect r="r" b="b" t="t" l="l"/>
            <a:pathLst>
              <a:path h="12426705" w="12110389">
                <a:moveTo>
                  <a:pt x="0" y="0"/>
                </a:moveTo>
                <a:lnTo>
                  <a:pt x="12110389" y="0"/>
                </a:lnTo>
                <a:lnTo>
                  <a:pt x="12110389" y="12426706"/>
                </a:lnTo>
                <a:lnTo>
                  <a:pt x="0" y="1242670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3986589">
            <a:off x="5084777" y="6259532"/>
            <a:ext cx="9894000" cy="10152425"/>
          </a:xfrm>
          <a:custGeom>
            <a:avLst/>
            <a:gdLst/>
            <a:ahLst/>
            <a:cxnLst/>
            <a:rect r="r" b="b" t="t" l="l"/>
            <a:pathLst>
              <a:path h="10152425" w="9894000">
                <a:moveTo>
                  <a:pt x="0" y="0"/>
                </a:moveTo>
                <a:lnTo>
                  <a:pt x="9894000" y="0"/>
                </a:lnTo>
                <a:lnTo>
                  <a:pt x="9894000" y="10152425"/>
                </a:lnTo>
                <a:lnTo>
                  <a:pt x="0" y="1015242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pic>
        <p:nvPicPr>
          <p:cNvPr name="Picture 10" id="10"/>
          <p:cNvPicPr>
            <a:picLocks noChangeAspect="true"/>
          </p:cNvPicPr>
          <p:nvPr/>
        </p:nvPicPr>
        <p:blipFill>
          <a:blip r:embed="rId4"/>
          <a:stretch>
            <a:fillRect/>
          </a:stretch>
        </p:blipFill>
        <p:spPr>
          <a:xfrm rot="0">
            <a:off x="11295060" y="8254891"/>
            <a:ext cx="6506443" cy="2006816"/>
          </a:xfrm>
          <a:prstGeom prst="rect">
            <a:avLst/>
          </a:prstGeom>
        </p:spPr>
      </p:pic>
      <p:sp>
        <p:nvSpPr>
          <p:cNvPr name="Freeform 11" id="11"/>
          <p:cNvSpPr/>
          <p:nvPr/>
        </p:nvSpPr>
        <p:spPr>
          <a:xfrm flipH="false" flipV="false" rot="0">
            <a:off x="9594462" y="3518944"/>
            <a:ext cx="8713180" cy="2191134"/>
          </a:xfrm>
          <a:custGeom>
            <a:avLst/>
            <a:gdLst/>
            <a:ahLst/>
            <a:cxnLst/>
            <a:rect r="r" b="b" t="t" l="l"/>
            <a:pathLst>
              <a:path h="2191134" w="8713180">
                <a:moveTo>
                  <a:pt x="0" y="0"/>
                </a:moveTo>
                <a:lnTo>
                  <a:pt x="8713180" y="0"/>
                </a:lnTo>
                <a:lnTo>
                  <a:pt x="8713180" y="2191134"/>
                </a:lnTo>
                <a:lnTo>
                  <a:pt x="0" y="2191134"/>
                </a:lnTo>
                <a:lnTo>
                  <a:pt x="0" y="0"/>
                </a:lnTo>
                <a:close/>
              </a:path>
            </a:pathLst>
          </a:custGeom>
          <a:blipFill>
            <a:blip r:embed="rId5"/>
            <a:stretch>
              <a:fillRect l="0" t="0" r="0" b="0"/>
            </a:stretch>
          </a:blipFill>
        </p:spPr>
      </p:sp>
      <p:sp>
        <p:nvSpPr>
          <p:cNvPr name="Freeform 12" id="12"/>
          <p:cNvSpPr/>
          <p:nvPr/>
        </p:nvSpPr>
        <p:spPr>
          <a:xfrm flipH="false" flipV="false" rot="0">
            <a:off x="9594462" y="5848626"/>
            <a:ext cx="8713180" cy="2615966"/>
          </a:xfrm>
          <a:custGeom>
            <a:avLst/>
            <a:gdLst/>
            <a:ahLst/>
            <a:cxnLst/>
            <a:rect r="r" b="b" t="t" l="l"/>
            <a:pathLst>
              <a:path h="2615966" w="8713180">
                <a:moveTo>
                  <a:pt x="0" y="0"/>
                </a:moveTo>
                <a:lnTo>
                  <a:pt x="8713180" y="0"/>
                </a:lnTo>
                <a:lnTo>
                  <a:pt x="8713180" y="2615967"/>
                </a:lnTo>
                <a:lnTo>
                  <a:pt x="0" y="2615967"/>
                </a:lnTo>
                <a:lnTo>
                  <a:pt x="0" y="0"/>
                </a:lnTo>
                <a:close/>
              </a:path>
            </a:pathLst>
          </a:custGeom>
          <a:blipFill>
            <a:blip r:embed="rId6"/>
            <a:stretch>
              <a:fillRect l="0" t="0" r="0" b="0"/>
            </a:stretch>
          </a:blipFill>
        </p:spPr>
      </p:sp>
      <p:sp>
        <p:nvSpPr>
          <p:cNvPr name="TextBox 13" id="13"/>
          <p:cNvSpPr txBox="true"/>
          <p:nvPr/>
        </p:nvSpPr>
        <p:spPr>
          <a:xfrm rot="0">
            <a:off x="2720102" y="3376069"/>
            <a:ext cx="7942168" cy="1396186"/>
          </a:xfrm>
          <a:prstGeom prst="rect">
            <a:avLst/>
          </a:prstGeom>
        </p:spPr>
        <p:txBody>
          <a:bodyPr anchor="t" rtlCol="false" tIns="0" lIns="0" bIns="0" rIns="0">
            <a:spAutoFit/>
          </a:bodyPr>
          <a:lstStyle/>
          <a:p>
            <a:pPr>
              <a:lnSpc>
                <a:spcPts val="11349"/>
              </a:lnSpc>
            </a:pPr>
            <a:r>
              <a:rPr lang="en-US" sz="8224" spc="806">
                <a:solidFill>
                  <a:srgbClr val="FFFFFF"/>
                </a:solidFill>
                <a:latin typeface="Oswald Bold"/>
              </a:rPr>
              <a:t>STATISTICS</a:t>
            </a:r>
          </a:p>
        </p:txBody>
      </p:sp>
      <p:sp>
        <p:nvSpPr>
          <p:cNvPr name="TextBox 14" id="14"/>
          <p:cNvSpPr txBox="true"/>
          <p:nvPr/>
        </p:nvSpPr>
        <p:spPr>
          <a:xfrm rot="0">
            <a:off x="1311763" y="5095875"/>
            <a:ext cx="7150098" cy="4527283"/>
          </a:xfrm>
          <a:prstGeom prst="rect">
            <a:avLst/>
          </a:prstGeom>
        </p:spPr>
        <p:txBody>
          <a:bodyPr anchor="t" rtlCol="false" tIns="0" lIns="0" bIns="0" rIns="0">
            <a:spAutoFit/>
          </a:bodyPr>
          <a:lstStyle/>
          <a:p>
            <a:pPr algn="l">
              <a:lnSpc>
                <a:spcPts val="3992"/>
              </a:lnSpc>
            </a:pPr>
            <a:r>
              <a:rPr lang="en-US" sz="2893" spc="283">
                <a:solidFill>
                  <a:srgbClr val="F5FFF5"/>
                </a:solidFill>
                <a:latin typeface="DM Sans"/>
              </a:rPr>
              <a:t>The data reveals fluctuations in Monthly Recurring Revenue and Paid Users, with intermittent growth and declines. Average Revenue Per Paid User remains stable, while Churned Users and Revenue fluctuate, indicating periods of customer attrition and revenue loss.</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887923">
            <a:off x="13475833" y="-8787301"/>
            <a:ext cx="13977230" cy="14342307"/>
          </a:xfrm>
          <a:custGeom>
            <a:avLst/>
            <a:gdLst/>
            <a:ahLst/>
            <a:cxnLst/>
            <a:rect r="r" b="b" t="t" l="l"/>
            <a:pathLst>
              <a:path h="14342307" w="13977230">
                <a:moveTo>
                  <a:pt x="0" y="0"/>
                </a:moveTo>
                <a:lnTo>
                  <a:pt x="13977230" y="0"/>
                </a:lnTo>
                <a:lnTo>
                  <a:pt x="13977230" y="14342307"/>
                </a:lnTo>
                <a:lnTo>
                  <a:pt x="0" y="1434230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4260093" y="3056808"/>
            <a:ext cx="2943512" cy="3729116"/>
            <a:chOff x="0" y="0"/>
            <a:chExt cx="1079625" cy="1367771"/>
          </a:xfrm>
        </p:grpSpPr>
        <p:sp>
          <p:nvSpPr>
            <p:cNvPr name="Freeform 5" id="5"/>
            <p:cNvSpPr/>
            <p:nvPr/>
          </p:nvSpPr>
          <p:spPr>
            <a:xfrm flipH="false" flipV="false" rot="0">
              <a:off x="0" y="0"/>
              <a:ext cx="1079625" cy="1367771"/>
            </a:xfrm>
            <a:custGeom>
              <a:avLst/>
              <a:gdLst/>
              <a:ahLst/>
              <a:cxnLst/>
              <a:rect r="r" b="b" t="t" l="l"/>
              <a:pathLst>
                <a:path h="1367771" w="1079625">
                  <a:moveTo>
                    <a:pt x="81535" y="0"/>
                  </a:moveTo>
                  <a:lnTo>
                    <a:pt x="998090" y="0"/>
                  </a:lnTo>
                  <a:cubicBezTo>
                    <a:pt x="1019715" y="0"/>
                    <a:pt x="1040454" y="8590"/>
                    <a:pt x="1055744" y="23881"/>
                  </a:cubicBezTo>
                  <a:cubicBezTo>
                    <a:pt x="1071035" y="39172"/>
                    <a:pt x="1079625" y="59911"/>
                    <a:pt x="1079625" y="81535"/>
                  </a:cubicBezTo>
                  <a:lnTo>
                    <a:pt x="1079625" y="1286235"/>
                  </a:lnTo>
                  <a:cubicBezTo>
                    <a:pt x="1079625" y="1307860"/>
                    <a:pt x="1071035" y="1328599"/>
                    <a:pt x="1055744" y="1343889"/>
                  </a:cubicBezTo>
                  <a:cubicBezTo>
                    <a:pt x="1040454" y="1359180"/>
                    <a:pt x="1019715" y="1367771"/>
                    <a:pt x="998090" y="1367771"/>
                  </a:cubicBezTo>
                  <a:lnTo>
                    <a:pt x="81535" y="1367771"/>
                  </a:lnTo>
                  <a:cubicBezTo>
                    <a:pt x="59911" y="1367771"/>
                    <a:pt x="39172" y="1359180"/>
                    <a:pt x="23881" y="1343889"/>
                  </a:cubicBezTo>
                  <a:cubicBezTo>
                    <a:pt x="8590" y="1328599"/>
                    <a:pt x="0" y="1307860"/>
                    <a:pt x="0" y="1286235"/>
                  </a:cubicBezTo>
                  <a:lnTo>
                    <a:pt x="0" y="81535"/>
                  </a:lnTo>
                  <a:cubicBezTo>
                    <a:pt x="0" y="59911"/>
                    <a:pt x="8590" y="39172"/>
                    <a:pt x="23881" y="23881"/>
                  </a:cubicBezTo>
                  <a:cubicBezTo>
                    <a:pt x="39172" y="8590"/>
                    <a:pt x="59911" y="0"/>
                    <a:pt x="81535" y="0"/>
                  </a:cubicBezTo>
                  <a:close/>
                </a:path>
              </a:pathLst>
            </a:custGeom>
            <a:solidFill>
              <a:srgbClr val="FFFFFF">
                <a:alpha val="98824"/>
              </a:srgbClr>
            </a:solidFill>
          </p:spPr>
        </p:sp>
        <p:sp>
          <p:nvSpPr>
            <p:cNvPr name="TextBox 6" id="6"/>
            <p:cNvSpPr txBox="true"/>
            <p:nvPr/>
          </p:nvSpPr>
          <p:spPr>
            <a:xfrm>
              <a:off x="0" y="-19050"/>
              <a:ext cx="1079625" cy="1386821"/>
            </a:xfrm>
            <a:prstGeom prst="rect">
              <a:avLst/>
            </a:prstGeom>
          </p:spPr>
          <p:txBody>
            <a:bodyPr anchor="ctr" rtlCol="false" tIns="50800" lIns="50800" bIns="50800" rIns="50800"/>
            <a:lstStyle/>
            <a:p>
              <a:pPr algn="ctr">
                <a:lnSpc>
                  <a:spcPts val="2859"/>
                </a:lnSpc>
              </a:pPr>
            </a:p>
          </p:txBody>
        </p:sp>
      </p:grpSp>
      <p:grpSp>
        <p:nvGrpSpPr>
          <p:cNvPr name="Group 7" id="7"/>
          <p:cNvGrpSpPr/>
          <p:nvPr/>
        </p:nvGrpSpPr>
        <p:grpSpPr>
          <a:xfrm rot="0">
            <a:off x="4260093" y="6895603"/>
            <a:ext cx="2910862" cy="1665764"/>
            <a:chOff x="0" y="0"/>
            <a:chExt cx="1067650" cy="610971"/>
          </a:xfrm>
        </p:grpSpPr>
        <p:sp>
          <p:nvSpPr>
            <p:cNvPr name="Freeform 8" id="8"/>
            <p:cNvSpPr/>
            <p:nvPr/>
          </p:nvSpPr>
          <p:spPr>
            <a:xfrm flipH="false" flipV="false" rot="0">
              <a:off x="0" y="0"/>
              <a:ext cx="1067650" cy="610971"/>
            </a:xfrm>
            <a:custGeom>
              <a:avLst/>
              <a:gdLst/>
              <a:ahLst/>
              <a:cxnLst/>
              <a:rect r="r" b="b" t="t" l="l"/>
              <a:pathLst>
                <a:path h="610971" w="1067650">
                  <a:moveTo>
                    <a:pt x="82450" y="0"/>
                  </a:moveTo>
                  <a:lnTo>
                    <a:pt x="985200" y="0"/>
                  </a:lnTo>
                  <a:cubicBezTo>
                    <a:pt x="1007067" y="0"/>
                    <a:pt x="1028039" y="8687"/>
                    <a:pt x="1043501" y="24149"/>
                  </a:cubicBezTo>
                  <a:cubicBezTo>
                    <a:pt x="1058963" y="39611"/>
                    <a:pt x="1067650" y="60583"/>
                    <a:pt x="1067650" y="82450"/>
                  </a:cubicBezTo>
                  <a:lnTo>
                    <a:pt x="1067650" y="528522"/>
                  </a:lnTo>
                  <a:cubicBezTo>
                    <a:pt x="1067650" y="550388"/>
                    <a:pt x="1058963" y="571360"/>
                    <a:pt x="1043501" y="586822"/>
                  </a:cubicBezTo>
                  <a:cubicBezTo>
                    <a:pt x="1028039" y="602285"/>
                    <a:pt x="1007067" y="610971"/>
                    <a:pt x="985200" y="610971"/>
                  </a:cubicBezTo>
                  <a:lnTo>
                    <a:pt x="82450" y="610971"/>
                  </a:lnTo>
                  <a:cubicBezTo>
                    <a:pt x="60583" y="610971"/>
                    <a:pt x="39611" y="602285"/>
                    <a:pt x="24149" y="586822"/>
                  </a:cubicBezTo>
                  <a:cubicBezTo>
                    <a:pt x="8687" y="571360"/>
                    <a:pt x="0" y="550388"/>
                    <a:pt x="0" y="528522"/>
                  </a:cubicBezTo>
                  <a:lnTo>
                    <a:pt x="0" y="82450"/>
                  </a:lnTo>
                  <a:cubicBezTo>
                    <a:pt x="0" y="60583"/>
                    <a:pt x="8687" y="39611"/>
                    <a:pt x="24149" y="24149"/>
                  </a:cubicBezTo>
                  <a:cubicBezTo>
                    <a:pt x="39611" y="8687"/>
                    <a:pt x="60583" y="0"/>
                    <a:pt x="82450" y="0"/>
                  </a:cubicBezTo>
                  <a:close/>
                </a:path>
              </a:pathLst>
            </a:custGeom>
            <a:solidFill>
              <a:srgbClr val="FFFFFF">
                <a:alpha val="98824"/>
              </a:srgbClr>
            </a:solidFill>
          </p:spPr>
        </p:sp>
        <p:sp>
          <p:nvSpPr>
            <p:cNvPr name="TextBox 9" id="9"/>
            <p:cNvSpPr txBox="true"/>
            <p:nvPr/>
          </p:nvSpPr>
          <p:spPr>
            <a:xfrm>
              <a:off x="0" y="-19050"/>
              <a:ext cx="1067650" cy="630021"/>
            </a:xfrm>
            <a:prstGeom prst="rect">
              <a:avLst/>
            </a:prstGeom>
          </p:spPr>
          <p:txBody>
            <a:bodyPr anchor="ctr" rtlCol="false" tIns="50800" lIns="50800" bIns="50800" rIns="50800"/>
            <a:lstStyle/>
            <a:p>
              <a:pPr algn="ctr">
                <a:lnSpc>
                  <a:spcPts val="2859"/>
                </a:lnSpc>
              </a:pPr>
            </a:p>
          </p:txBody>
        </p:sp>
      </p:grpSp>
      <p:grpSp>
        <p:nvGrpSpPr>
          <p:cNvPr name="Group 10" id="10"/>
          <p:cNvGrpSpPr/>
          <p:nvPr/>
        </p:nvGrpSpPr>
        <p:grpSpPr>
          <a:xfrm rot="0">
            <a:off x="9144000" y="3917392"/>
            <a:ext cx="2859147" cy="3715888"/>
            <a:chOff x="0" y="0"/>
            <a:chExt cx="1048682" cy="1362919"/>
          </a:xfrm>
        </p:grpSpPr>
        <p:sp>
          <p:nvSpPr>
            <p:cNvPr name="Freeform 11" id="11"/>
            <p:cNvSpPr/>
            <p:nvPr/>
          </p:nvSpPr>
          <p:spPr>
            <a:xfrm flipH="false" flipV="false" rot="0">
              <a:off x="0" y="0"/>
              <a:ext cx="1048682" cy="1362919"/>
            </a:xfrm>
            <a:custGeom>
              <a:avLst/>
              <a:gdLst/>
              <a:ahLst/>
              <a:cxnLst/>
              <a:rect r="r" b="b" t="t" l="l"/>
              <a:pathLst>
                <a:path h="1362919" w="1048682">
                  <a:moveTo>
                    <a:pt x="83941" y="0"/>
                  </a:moveTo>
                  <a:lnTo>
                    <a:pt x="964741" y="0"/>
                  </a:lnTo>
                  <a:cubicBezTo>
                    <a:pt x="987004" y="0"/>
                    <a:pt x="1008354" y="8844"/>
                    <a:pt x="1024096" y="24586"/>
                  </a:cubicBezTo>
                  <a:cubicBezTo>
                    <a:pt x="1039838" y="40328"/>
                    <a:pt x="1048682" y="61678"/>
                    <a:pt x="1048682" y="83941"/>
                  </a:cubicBezTo>
                  <a:lnTo>
                    <a:pt x="1048682" y="1278978"/>
                  </a:lnTo>
                  <a:cubicBezTo>
                    <a:pt x="1048682" y="1325337"/>
                    <a:pt x="1011100" y="1362919"/>
                    <a:pt x="964741" y="1362919"/>
                  </a:cubicBezTo>
                  <a:lnTo>
                    <a:pt x="83941" y="1362919"/>
                  </a:lnTo>
                  <a:cubicBezTo>
                    <a:pt x="37582" y="1362919"/>
                    <a:pt x="0" y="1325337"/>
                    <a:pt x="0" y="1278978"/>
                  </a:cubicBezTo>
                  <a:lnTo>
                    <a:pt x="0" y="83941"/>
                  </a:lnTo>
                  <a:cubicBezTo>
                    <a:pt x="0" y="37582"/>
                    <a:pt x="37582" y="0"/>
                    <a:pt x="83941" y="0"/>
                  </a:cubicBezTo>
                  <a:close/>
                </a:path>
              </a:pathLst>
            </a:custGeom>
            <a:solidFill>
              <a:srgbClr val="FFFFFF">
                <a:alpha val="98824"/>
              </a:srgbClr>
            </a:solidFill>
          </p:spPr>
        </p:sp>
        <p:sp>
          <p:nvSpPr>
            <p:cNvPr name="TextBox 12" id="12"/>
            <p:cNvSpPr txBox="true"/>
            <p:nvPr/>
          </p:nvSpPr>
          <p:spPr>
            <a:xfrm>
              <a:off x="0" y="-19050"/>
              <a:ext cx="1048682" cy="1381969"/>
            </a:xfrm>
            <a:prstGeom prst="rect">
              <a:avLst/>
            </a:prstGeom>
          </p:spPr>
          <p:txBody>
            <a:bodyPr anchor="ctr" rtlCol="false" tIns="50800" lIns="50800" bIns="50800" rIns="50800"/>
            <a:lstStyle/>
            <a:p>
              <a:pPr algn="ctr">
                <a:lnSpc>
                  <a:spcPts val="2859"/>
                </a:lnSpc>
              </a:pPr>
            </a:p>
          </p:txBody>
        </p:sp>
      </p:grpSp>
      <p:grpSp>
        <p:nvGrpSpPr>
          <p:cNvPr name="Group 13" id="13"/>
          <p:cNvGrpSpPr/>
          <p:nvPr/>
        </p:nvGrpSpPr>
        <p:grpSpPr>
          <a:xfrm rot="0">
            <a:off x="9144000" y="7742714"/>
            <a:ext cx="2859147" cy="1515586"/>
            <a:chOff x="0" y="0"/>
            <a:chExt cx="1048682" cy="555889"/>
          </a:xfrm>
        </p:grpSpPr>
        <p:sp>
          <p:nvSpPr>
            <p:cNvPr name="Freeform 14" id="14"/>
            <p:cNvSpPr/>
            <p:nvPr/>
          </p:nvSpPr>
          <p:spPr>
            <a:xfrm flipH="false" flipV="false" rot="0">
              <a:off x="0" y="0"/>
              <a:ext cx="1048682" cy="555889"/>
            </a:xfrm>
            <a:custGeom>
              <a:avLst/>
              <a:gdLst/>
              <a:ahLst/>
              <a:cxnLst/>
              <a:rect r="r" b="b" t="t" l="l"/>
              <a:pathLst>
                <a:path h="555889" w="1048682">
                  <a:moveTo>
                    <a:pt x="83941" y="0"/>
                  </a:moveTo>
                  <a:lnTo>
                    <a:pt x="964741" y="0"/>
                  </a:lnTo>
                  <a:cubicBezTo>
                    <a:pt x="987004" y="0"/>
                    <a:pt x="1008354" y="8844"/>
                    <a:pt x="1024096" y="24586"/>
                  </a:cubicBezTo>
                  <a:cubicBezTo>
                    <a:pt x="1039838" y="40328"/>
                    <a:pt x="1048682" y="61678"/>
                    <a:pt x="1048682" y="83941"/>
                  </a:cubicBezTo>
                  <a:lnTo>
                    <a:pt x="1048682" y="471948"/>
                  </a:lnTo>
                  <a:cubicBezTo>
                    <a:pt x="1048682" y="518307"/>
                    <a:pt x="1011100" y="555889"/>
                    <a:pt x="964741" y="555889"/>
                  </a:cubicBezTo>
                  <a:lnTo>
                    <a:pt x="83941" y="555889"/>
                  </a:lnTo>
                  <a:cubicBezTo>
                    <a:pt x="37582" y="555889"/>
                    <a:pt x="0" y="518307"/>
                    <a:pt x="0" y="471948"/>
                  </a:cubicBezTo>
                  <a:lnTo>
                    <a:pt x="0" y="83941"/>
                  </a:lnTo>
                  <a:cubicBezTo>
                    <a:pt x="0" y="37582"/>
                    <a:pt x="37582" y="0"/>
                    <a:pt x="83941" y="0"/>
                  </a:cubicBezTo>
                  <a:close/>
                </a:path>
              </a:pathLst>
            </a:custGeom>
            <a:solidFill>
              <a:srgbClr val="FFFFFF">
                <a:alpha val="98824"/>
              </a:srgbClr>
            </a:solidFill>
          </p:spPr>
        </p:sp>
        <p:sp>
          <p:nvSpPr>
            <p:cNvPr name="TextBox 15" id="15"/>
            <p:cNvSpPr txBox="true"/>
            <p:nvPr/>
          </p:nvSpPr>
          <p:spPr>
            <a:xfrm>
              <a:off x="0" y="-19050"/>
              <a:ext cx="1048682" cy="574939"/>
            </a:xfrm>
            <a:prstGeom prst="rect">
              <a:avLst/>
            </a:prstGeom>
          </p:spPr>
          <p:txBody>
            <a:bodyPr anchor="ctr" rtlCol="false" tIns="50800" lIns="50800" bIns="50800" rIns="50800"/>
            <a:lstStyle/>
            <a:p>
              <a:pPr algn="ctr">
                <a:lnSpc>
                  <a:spcPts val="2859"/>
                </a:lnSpc>
              </a:pPr>
            </a:p>
          </p:txBody>
        </p:sp>
      </p:grpSp>
      <p:grpSp>
        <p:nvGrpSpPr>
          <p:cNvPr name="Group 16" id="16"/>
          <p:cNvGrpSpPr/>
          <p:nvPr/>
        </p:nvGrpSpPr>
        <p:grpSpPr>
          <a:xfrm rot="0">
            <a:off x="13046312" y="2567850"/>
            <a:ext cx="2932415" cy="3480050"/>
            <a:chOff x="0" y="0"/>
            <a:chExt cx="1075555" cy="1276418"/>
          </a:xfrm>
        </p:grpSpPr>
        <p:sp>
          <p:nvSpPr>
            <p:cNvPr name="Freeform 17" id="17"/>
            <p:cNvSpPr/>
            <p:nvPr/>
          </p:nvSpPr>
          <p:spPr>
            <a:xfrm flipH="false" flipV="false" rot="0">
              <a:off x="0" y="0"/>
              <a:ext cx="1075555" cy="1276418"/>
            </a:xfrm>
            <a:custGeom>
              <a:avLst/>
              <a:gdLst/>
              <a:ahLst/>
              <a:cxnLst/>
              <a:rect r="r" b="b" t="t" l="l"/>
              <a:pathLst>
                <a:path h="1276418" w="1075555">
                  <a:moveTo>
                    <a:pt x="81844" y="0"/>
                  </a:moveTo>
                  <a:lnTo>
                    <a:pt x="993712" y="0"/>
                  </a:lnTo>
                  <a:cubicBezTo>
                    <a:pt x="1015418" y="0"/>
                    <a:pt x="1036235" y="8623"/>
                    <a:pt x="1051584" y="23971"/>
                  </a:cubicBezTo>
                  <a:cubicBezTo>
                    <a:pt x="1066932" y="39320"/>
                    <a:pt x="1075555" y="60137"/>
                    <a:pt x="1075555" y="81844"/>
                  </a:cubicBezTo>
                  <a:lnTo>
                    <a:pt x="1075555" y="1194574"/>
                  </a:lnTo>
                  <a:cubicBezTo>
                    <a:pt x="1075555" y="1216281"/>
                    <a:pt x="1066932" y="1237098"/>
                    <a:pt x="1051584" y="1252446"/>
                  </a:cubicBezTo>
                  <a:cubicBezTo>
                    <a:pt x="1036235" y="1267795"/>
                    <a:pt x="1015418" y="1276418"/>
                    <a:pt x="993712" y="1276418"/>
                  </a:cubicBezTo>
                  <a:lnTo>
                    <a:pt x="81844" y="1276418"/>
                  </a:lnTo>
                  <a:cubicBezTo>
                    <a:pt x="36643" y="1276418"/>
                    <a:pt x="0" y="1239775"/>
                    <a:pt x="0" y="1194574"/>
                  </a:cubicBezTo>
                  <a:lnTo>
                    <a:pt x="0" y="81844"/>
                  </a:lnTo>
                  <a:cubicBezTo>
                    <a:pt x="0" y="60137"/>
                    <a:pt x="8623" y="39320"/>
                    <a:pt x="23971" y="23971"/>
                  </a:cubicBezTo>
                  <a:cubicBezTo>
                    <a:pt x="39320" y="8623"/>
                    <a:pt x="60137" y="0"/>
                    <a:pt x="81844" y="0"/>
                  </a:cubicBezTo>
                  <a:close/>
                </a:path>
              </a:pathLst>
            </a:custGeom>
            <a:solidFill>
              <a:srgbClr val="FFFFFF">
                <a:alpha val="98824"/>
              </a:srgbClr>
            </a:solidFill>
          </p:spPr>
        </p:sp>
        <p:sp>
          <p:nvSpPr>
            <p:cNvPr name="TextBox 18" id="18"/>
            <p:cNvSpPr txBox="true"/>
            <p:nvPr/>
          </p:nvSpPr>
          <p:spPr>
            <a:xfrm>
              <a:off x="0" y="-19050"/>
              <a:ext cx="1075555" cy="1295468"/>
            </a:xfrm>
            <a:prstGeom prst="rect">
              <a:avLst/>
            </a:prstGeom>
          </p:spPr>
          <p:txBody>
            <a:bodyPr anchor="ctr" rtlCol="false" tIns="50800" lIns="50800" bIns="50800" rIns="50800"/>
            <a:lstStyle/>
            <a:p>
              <a:pPr algn="ctr">
                <a:lnSpc>
                  <a:spcPts val="2859"/>
                </a:lnSpc>
              </a:pPr>
            </a:p>
          </p:txBody>
        </p:sp>
      </p:grpSp>
      <p:grpSp>
        <p:nvGrpSpPr>
          <p:cNvPr name="Group 19" id="19"/>
          <p:cNvGrpSpPr/>
          <p:nvPr/>
        </p:nvGrpSpPr>
        <p:grpSpPr>
          <a:xfrm rot="0">
            <a:off x="13046312" y="6157334"/>
            <a:ext cx="2932415" cy="1585381"/>
            <a:chOff x="0" y="0"/>
            <a:chExt cx="1075555" cy="581488"/>
          </a:xfrm>
        </p:grpSpPr>
        <p:sp>
          <p:nvSpPr>
            <p:cNvPr name="Freeform 20" id="20"/>
            <p:cNvSpPr/>
            <p:nvPr/>
          </p:nvSpPr>
          <p:spPr>
            <a:xfrm flipH="false" flipV="false" rot="0">
              <a:off x="0" y="0"/>
              <a:ext cx="1075555" cy="581488"/>
            </a:xfrm>
            <a:custGeom>
              <a:avLst/>
              <a:gdLst/>
              <a:ahLst/>
              <a:cxnLst/>
              <a:rect r="r" b="b" t="t" l="l"/>
              <a:pathLst>
                <a:path h="581488" w="1075555">
                  <a:moveTo>
                    <a:pt x="81844" y="0"/>
                  </a:moveTo>
                  <a:lnTo>
                    <a:pt x="993712" y="0"/>
                  </a:lnTo>
                  <a:cubicBezTo>
                    <a:pt x="1015418" y="0"/>
                    <a:pt x="1036235" y="8623"/>
                    <a:pt x="1051584" y="23971"/>
                  </a:cubicBezTo>
                  <a:cubicBezTo>
                    <a:pt x="1066932" y="39320"/>
                    <a:pt x="1075555" y="60137"/>
                    <a:pt x="1075555" y="81844"/>
                  </a:cubicBezTo>
                  <a:lnTo>
                    <a:pt x="1075555" y="499644"/>
                  </a:lnTo>
                  <a:cubicBezTo>
                    <a:pt x="1075555" y="521351"/>
                    <a:pt x="1066932" y="542168"/>
                    <a:pt x="1051584" y="557517"/>
                  </a:cubicBezTo>
                  <a:cubicBezTo>
                    <a:pt x="1036235" y="572865"/>
                    <a:pt x="1015418" y="581488"/>
                    <a:pt x="993712" y="581488"/>
                  </a:cubicBezTo>
                  <a:lnTo>
                    <a:pt x="81844" y="581488"/>
                  </a:lnTo>
                  <a:cubicBezTo>
                    <a:pt x="60137" y="581488"/>
                    <a:pt x="39320" y="572865"/>
                    <a:pt x="23971" y="557517"/>
                  </a:cubicBezTo>
                  <a:cubicBezTo>
                    <a:pt x="8623" y="542168"/>
                    <a:pt x="0" y="521351"/>
                    <a:pt x="0" y="499644"/>
                  </a:cubicBezTo>
                  <a:lnTo>
                    <a:pt x="0" y="81844"/>
                  </a:lnTo>
                  <a:cubicBezTo>
                    <a:pt x="0" y="60137"/>
                    <a:pt x="8623" y="39320"/>
                    <a:pt x="23971" y="23971"/>
                  </a:cubicBezTo>
                  <a:cubicBezTo>
                    <a:pt x="39320" y="8623"/>
                    <a:pt x="60137" y="0"/>
                    <a:pt x="81844" y="0"/>
                  </a:cubicBezTo>
                  <a:close/>
                </a:path>
              </a:pathLst>
            </a:custGeom>
            <a:solidFill>
              <a:srgbClr val="FFFFFF">
                <a:alpha val="98824"/>
              </a:srgbClr>
            </a:solidFill>
          </p:spPr>
        </p:sp>
        <p:sp>
          <p:nvSpPr>
            <p:cNvPr name="TextBox 21" id="21"/>
            <p:cNvSpPr txBox="true"/>
            <p:nvPr/>
          </p:nvSpPr>
          <p:spPr>
            <a:xfrm>
              <a:off x="0" y="-19050"/>
              <a:ext cx="1075555" cy="600538"/>
            </a:xfrm>
            <a:prstGeom prst="rect">
              <a:avLst/>
            </a:prstGeom>
          </p:spPr>
          <p:txBody>
            <a:bodyPr anchor="ctr" rtlCol="false" tIns="50800" lIns="50800" bIns="50800" rIns="50800"/>
            <a:lstStyle/>
            <a:p>
              <a:pPr algn="ctr">
                <a:lnSpc>
                  <a:spcPts val="2859"/>
                </a:lnSpc>
              </a:pPr>
            </a:p>
          </p:txBody>
        </p:sp>
      </p:grpSp>
      <p:sp>
        <p:nvSpPr>
          <p:cNvPr name="Freeform 22" id="22"/>
          <p:cNvSpPr/>
          <p:nvPr/>
        </p:nvSpPr>
        <p:spPr>
          <a:xfrm flipH="false" flipV="false" rot="-1885381">
            <a:off x="12260876" y="8168974"/>
            <a:ext cx="1776375" cy="501826"/>
          </a:xfrm>
          <a:custGeom>
            <a:avLst/>
            <a:gdLst/>
            <a:ahLst/>
            <a:cxnLst/>
            <a:rect r="r" b="b" t="t" l="l"/>
            <a:pathLst>
              <a:path h="501826" w="1776375">
                <a:moveTo>
                  <a:pt x="0" y="0"/>
                </a:moveTo>
                <a:lnTo>
                  <a:pt x="1776375" y="0"/>
                </a:lnTo>
                <a:lnTo>
                  <a:pt x="1776375" y="501826"/>
                </a:lnTo>
                <a:lnTo>
                  <a:pt x="0" y="50182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23" id="23"/>
          <p:cNvSpPr txBox="true"/>
          <p:nvPr/>
        </p:nvSpPr>
        <p:spPr>
          <a:xfrm rot="0">
            <a:off x="1836286" y="973712"/>
            <a:ext cx="11764876" cy="1594138"/>
          </a:xfrm>
          <a:prstGeom prst="rect">
            <a:avLst/>
          </a:prstGeom>
        </p:spPr>
        <p:txBody>
          <a:bodyPr anchor="t" rtlCol="false" tIns="0" lIns="0" bIns="0" rIns="0">
            <a:spAutoFit/>
          </a:bodyPr>
          <a:lstStyle/>
          <a:p>
            <a:pPr algn="ctr" marL="0" indent="0" lvl="0">
              <a:lnSpc>
                <a:spcPts val="13015"/>
              </a:lnSpc>
              <a:spcBef>
                <a:spcPct val="0"/>
              </a:spcBef>
            </a:pPr>
            <a:r>
              <a:rPr lang="en-US" sz="9431" spc="924">
                <a:solidFill>
                  <a:srgbClr val="231F20"/>
                </a:solidFill>
                <a:latin typeface="Oswald Bold"/>
              </a:rPr>
              <a:t>RECOMMENDATIONS</a:t>
            </a:r>
          </a:p>
        </p:txBody>
      </p:sp>
      <p:sp>
        <p:nvSpPr>
          <p:cNvPr name="TextBox 24" id="24"/>
          <p:cNvSpPr txBox="true"/>
          <p:nvPr/>
        </p:nvSpPr>
        <p:spPr>
          <a:xfrm rot="0">
            <a:off x="4448009" y="7065345"/>
            <a:ext cx="2556583" cy="1304740"/>
          </a:xfrm>
          <a:prstGeom prst="rect">
            <a:avLst/>
          </a:prstGeom>
        </p:spPr>
        <p:txBody>
          <a:bodyPr anchor="t" rtlCol="false" tIns="0" lIns="0" bIns="0" rIns="0">
            <a:spAutoFit/>
          </a:bodyPr>
          <a:lstStyle/>
          <a:p>
            <a:pPr algn="ctr" marL="0" indent="0" lvl="0">
              <a:lnSpc>
                <a:spcPts val="3461"/>
              </a:lnSpc>
              <a:spcBef>
                <a:spcPct val="0"/>
              </a:spcBef>
            </a:pPr>
            <a:r>
              <a:rPr lang="en-US" sz="2508" spc="245">
                <a:solidFill>
                  <a:srgbClr val="231F20"/>
                </a:solidFill>
                <a:latin typeface="Oswald"/>
              </a:rPr>
              <a:t>LANGUAGE-DRIVEN REVENUE FORECASTS</a:t>
            </a:r>
          </a:p>
        </p:txBody>
      </p:sp>
      <p:sp>
        <p:nvSpPr>
          <p:cNvPr name="TextBox 25" id="25"/>
          <p:cNvSpPr txBox="true"/>
          <p:nvPr/>
        </p:nvSpPr>
        <p:spPr>
          <a:xfrm rot="0">
            <a:off x="4470203" y="3159011"/>
            <a:ext cx="2534389" cy="3486610"/>
          </a:xfrm>
          <a:prstGeom prst="rect">
            <a:avLst/>
          </a:prstGeom>
        </p:spPr>
        <p:txBody>
          <a:bodyPr anchor="t" rtlCol="false" tIns="0" lIns="0" bIns="0" rIns="0">
            <a:spAutoFit/>
          </a:bodyPr>
          <a:lstStyle/>
          <a:p>
            <a:pPr algn="ctr">
              <a:lnSpc>
                <a:spcPts val="2338"/>
              </a:lnSpc>
            </a:pPr>
            <a:r>
              <a:rPr lang="en-US" sz="1670">
                <a:solidFill>
                  <a:srgbClr val="100F0D"/>
                </a:solidFill>
                <a:latin typeface="Montserrat Light"/>
              </a:rPr>
              <a:t>Leverage predictive modeling to analyze how user language preferences impact revenue generation in the game. Tailor marketing efforts and in-game content based on language demographics to optimize monetization strategies.</a:t>
            </a:r>
          </a:p>
        </p:txBody>
      </p:sp>
      <p:sp>
        <p:nvSpPr>
          <p:cNvPr name="TextBox 26" id="26"/>
          <p:cNvSpPr txBox="true"/>
          <p:nvPr/>
        </p:nvSpPr>
        <p:spPr>
          <a:xfrm rot="0">
            <a:off x="9370729" y="7853190"/>
            <a:ext cx="2556583" cy="1304740"/>
          </a:xfrm>
          <a:prstGeom prst="rect">
            <a:avLst/>
          </a:prstGeom>
        </p:spPr>
        <p:txBody>
          <a:bodyPr anchor="t" rtlCol="false" tIns="0" lIns="0" bIns="0" rIns="0">
            <a:spAutoFit/>
          </a:bodyPr>
          <a:lstStyle/>
          <a:p>
            <a:pPr algn="ctr" marL="0" indent="0" lvl="0">
              <a:lnSpc>
                <a:spcPts val="3461"/>
              </a:lnSpc>
              <a:spcBef>
                <a:spcPct val="0"/>
              </a:spcBef>
            </a:pPr>
            <a:r>
              <a:rPr lang="en-US" sz="2508" spc="245">
                <a:solidFill>
                  <a:srgbClr val="231F20"/>
                </a:solidFill>
                <a:latin typeface="Oswald"/>
              </a:rPr>
              <a:t>AGE-BASED REVENUE PROJECTIONS</a:t>
            </a:r>
          </a:p>
        </p:txBody>
      </p:sp>
      <p:sp>
        <p:nvSpPr>
          <p:cNvPr name="TextBox 27" id="27"/>
          <p:cNvSpPr txBox="true"/>
          <p:nvPr/>
        </p:nvSpPr>
        <p:spPr>
          <a:xfrm rot="0">
            <a:off x="9370729" y="4037584"/>
            <a:ext cx="2534389" cy="3486610"/>
          </a:xfrm>
          <a:prstGeom prst="rect">
            <a:avLst/>
          </a:prstGeom>
        </p:spPr>
        <p:txBody>
          <a:bodyPr anchor="t" rtlCol="false" tIns="0" lIns="0" bIns="0" rIns="0">
            <a:spAutoFit/>
          </a:bodyPr>
          <a:lstStyle/>
          <a:p>
            <a:pPr algn="ctr">
              <a:lnSpc>
                <a:spcPts val="2338"/>
              </a:lnSpc>
            </a:pPr>
            <a:r>
              <a:rPr lang="en-US" sz="1670">
                <a:solidFill>
                  <a:srgbClr val="100F0D"/>
                </a:solidFill>
                <a:latin typeface="Montserrat Light"/>
              </a:rPr>
              <a:t>Integrate user age data into predictive models to forecast revenue trends across different age groups. By understanding age-related spending behaviors, optimize game features and promotions to cater to diverse player demographics.</a:t>
            </a:r>
          </a:p>
        </p:txBody>
      </p:sp>
      <p:sp>
        <p:nvSpPr>
          <p:cNvPr name="TextBox 28" id="28"/>
          <p:cNvSpPr txBox="true"/>
          <p:nvPr/>
        </p:nvSpPr>
        <p:spPr>
          <a:xfrm rot="0">
            <a:off x="13234228" y="6327076"/>
            <a:ext cx="2556583" cy="1304740"/>
          </a:xfrm>
          <a:prstGeom prst="rect">
            <a:avLst/>
          </a:prstGeom>
        </p:spPr>
        <p:txBody>
          <a:bodyPr anchor="t" rtlCol="false" tIns="0" lIns="0" bIns="0" rIns="0">
            <a:spAutoFit/>
          </a:bodyPr>
          <a:lstStyle/>
          <a:p>
            <a:pPr algn="ctr" marL="0" indent="0" lvl="0">
              <a:lnSpc>
                <a:spcPts val="3461"/>
              </a:lnSpc>
              <a:spcBef>
                <a:spcPct val="0"/>
              </a:spcBef>
            </a:pPr>
            <a:r>
              <a:rPr lang="en-US" sz="2508" spc="245">
                <a:solidFill>
                  <a:srgbClr val="231F20"/>
                </a:solidFill>
                <a:latin typeface="Oswald"/>
              </a:rPr>
              <a:t>GAME-SPECIFIC PREDICTIVE ANALYTICS</a:t>
            </a:r>
          </a:p>
        </p:txBody>
      </p:sp>
      <p:sp>
        <p:nvSpPr>
          <p:cNvPr name="TextBox 29" id="29"/>
          <p:cNvSpPr txBox="true"/>
          <p:nvPr/>
        </p:nvSpPr>
        <p:spPr>
          <a:xfrm rot="0">
            <a:off x="13256422" y="2600236"/>
            <a:ext cx="2534389" cy="3486610"/>
          </a:xfrm>
          <a:prstGeom prst="rect">
            <a:avLst/>
          </a:prstGeom>
        </p:spPr>
        <p:txBody>
          <a:bodyPr anchor="t" rtlCol="false" tIns="0" lIns="0" bIns="0" rIns="0">
            <a:spAutoFit/>
          </a:bodyPr>
          <a:lstStyle/>
          <a:p>
            <a:pPr algn="ctr">
              <a:lnSpc>
                <a:spcPts val="2338"/>
              </a:lnSpc>
            </a:pPr>
            <a:r>
              <a:rPr lang="en-US" sz="1670">
                <a:solidFill>
                  <a:srgbClr val="100F0D"/>
                </a:solidFill>
                <a:latin typeface="Montserrat Light"/>
              </a:rPr>
              <a:t>Develop predictive models that factor in game name and its popularity to anticipate revenue fluctuations. By analyzing player engagement with specific game titles, refine marketing tactics and content updates to drive sustained revenue growth.</a:t>
            </a:r>
          </a:p>
        </p:txBody>
      </p:sp>
      <p:sp>
        <p:nvSpPr>
          <p:cNvPr name="Freeform 30" id="30"/>
          <p:cNvSpPr/>
          <p:nvPr/>
        </p:nvSpPr>
        <p:spPr>
          <a:xfrm flipH="true" flipV="false" rot="-8970905">
            <a:off x="7337391" y="7248542"/>
            <a:ext cx="1776375" cy="501826"/>
          </a:xfrm>
          <a:custGeom>
            <a:avLst/>
            <a:gdLst/>
            <a:ahLst/>
            <a:cxnLst/>
            <a:rect r="r" b="b" t="t" l="l"/>
            <a:pathLst>
              <a:path h="501826" w="1776375">
                <a:moveTo>
                  <a:pt x="1776375" y="0"/>
                </a:moveTo>
                <a:lnTo>
                  <a:pt x="0" y="0"/>
                </a:lnTo>
                <a:lnTo>
                  <a:pt x="0" y="501826"/>
                </a:lnTo>
                <a:lnTo>
                  <a:pt x="1776375" y="501826"/>
                </a:lnTo>
                <a:lnTo>
                  <a:pt x="1776375"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31" id="31"/>
          <p:cNvSpPr/>
          <p:nvPr/>
        </p:nvSpPr>
        <p:spPr>
          <a:xfrm flipH="false" flipV="false" rot="887923">
            <a:off x="-5959915" y="4877450"/>
            <a:ext cx="13977230" cy="14342307"/>
          </a:xfrm>
          <a:custGeom>
            <a:avLst/>
            <a:gdLst/>
            <a:ahLst/>
            <a:cxnLst/>
            <a:rect r="r" b="b" t="t" l="l"/>
            <a:pathLst>
              <a:path h="14342307" w="13977230">
                <a:moveTo>
                  <a:pt x="0" y="0"/>
                </a:moveTo>
                <a:lnTo>
                  <a:pt x="13977230" y="0"/>
                </a:lnTo>
                <a:lnTo>
                  <a:pt x="13977230" y="14342307"/>
                </a:lnTo>
                <a:lnTo>
                  <a:pt x="0" y="1434230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DAGDtbq0my8</dc:identifier>
  <dcterms:modified xsi:type="dcterms:W3CDTF">2011-08-01T06:04:30Z</dcterms:modified>
  <cp:revision>1</cp:revision>
  <dc:title>Revenue metrics</dc:title>
</cp:coreProperties>
</file>